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8"/>
  </p:notesMasterIdLst>
  <p:sldIdLst>
    <p:sldId id="473" r:id="rId3"/>
    <p:sldId id="256" r:id="rId4"/>
    <p:sldId id="392" r:id="rId5"/>
    <p:sldId id="393" r:id="rId6"/>
    <p:sldId id="448" r:id="rId7"/>
    <p:sldId id="449" r:id="rId8"/>
    <p:sldId id="323" r:id="rId9"/>
    <p:sldId id="318" r:id="rId10"/>
    <p:sldId id="452" r:id="rId11"/>
    <p:sldId id="453" r:id="rId12"/>
    <p:sldId id="454" r:id="rId13"/>
    <p:sldId id="455" r:id="rId14"/>
    <p:sldId id="456" r:id="rId15"/>
    <p:sldId id="394" r:id="rId16"/>
    <p:sldId id="458" r:id="rId17"/>
    <p:sldId id="459" r:id="rId18"/>
    <p:sldId id="460" r:id="rId19"/>
    <p:sldId id="466" r:id="rId20"/>
    <p:sldId id="467" r:id="rId21"/>
    <p:sldId id="461" r:id="rId22"/>
    <p:sldId id="462" r:id="rId23"/>
    <p:sldId id="463" r:id="rId24"/>
    <p:sldId id="464" r:id="rId25"/>
    <p:sldId id="294" r:id="rId26"/>
    <p:sldId id="46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89" d="100"/>
          <a:sy n="89" d="100"/>
        </p:scale>
        <p:origin x="418" y="-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CC69F-F20A-4E76-AEF8-CEA24A2D9358}" type="datetimeFigureOut">
              <a:rPr lang="en-US" smtClean="0"/>
              <a:t>8/28/2018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39684F-B6FF-453F-9ED1-FE713A4D5B28}" type="slidenum">
              <a:rPr lang="en-US" smtClean="0"/>
              <a:t>‹#›</a:t>
            </a:fld>
            <a:endParaRPr lang="en-US"/>
          </a:p>
        </p:txBody>
      </p:sp>
    </p:spTree>
    <p:extLst>
      <p:ext uri="{BB962C8B-B14F-4D97-AF65-F5344CB8AC3E}">
        <p14:creationId xmlns:p14="http://schemas.microsoft.com/office/powerpoint/2010/main" val="640735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Isoprene n.  Isoprenoid adj.   pyrophosphate</a:t>
            </a:r>
          </a:p>
          <a:p>
            <a:endParaRPr lang="en-US" dirty="0"/>
          </a:p>
          <a:p>
            <a:r>
              <a:rPr lang="en-US" dirty="0"/>
              <a:t>Modification happens at the side chain of cysteine in the C-terminus of the protein.</a:t>
            </a:r>
          </a:p>
          <a:p>
            <a:r>
              <a:rPr lang="en-US" dirty="0"/>
              <a:t>Farnesyl: 3 isoprene moieties; GG: 4 isoprene moieties;</a:t>
            </a:r>
          </a:p>
          <a:p>
            <a:r>
              <a:rPr lang="en-US" dirty="0"/>
              <a:t>They are intensively studied because</a:t>
            </a:r>
          </a:p>
        </p:txBody>
      </p:sp>
    </p:spTree>
    <p:extLst>
      <p:ext uri="{BB962C8B-B14F-4D97-AF65-F5344CB8AC3E}">
        <p14:creationId xmlns:p14="http://schemas.microsoft.com/office/powerpoint/2010/main" val="904959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Introduce the meaning of CAAX: A(aliphatic);  other proteins functions of Ras proteins</a:t>
            </a:r>
          </a:p>
          <a:p>
            <a:endParaRPr lang="en-US" altLang="zh-CN" dirty="0"/>
          </a:p>
          <a:p>
            <a:r>
              <a:rPr lang="en-US" altLang="zh-CN" dirty="0"/>
              <a:t>Normal Ras signaling is crucial…</a:t>
            </a:r>
          </a:p>
          <a:p>
            <a:r>
              <a:rPr lang="en-US" altLang="zh-CN" dirty="0"/>
              <a:t>However, Ras is also the most commonly…</a:t>
            </a:r>
          </a:p>
          <a:p>
            <a:r>
              <a:rPr lang="en-US" altLang="zh-CN" dirty="0"/>
              <a:t>Normal Ras protein will bind with GTP and GDP to switch on and off states for cell growth. For mutated Ras protein, the growth of cells are constantly activated. Thus these cells become cancer cells.</a:t>
            </a:r>
          </a:p>
        </p:txBody>
      </p:sp>
    </p:spTree>
    <p:extLst>
      <p:ext uri="{BB962C8B-B14F-4D97-AF65-F5344CB8AC3E}">
        <p14:creationId xmlns:p14="http://schemas.microsoft.com/office/powerpoint/2010/main" val="1549807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Creates distinct and abundant peak; </a:t>
            </a:r>
          </a:p>
        </p:txBody>
      </p:sp>
    </p:spTree>
    <p:extLst>
      <p:ext uri="{BB962C8B-B14F-4D97-AF65-F5344CB8AC3E}">
        <p14:creationId xmlns:p14="http://schemas.microsoft.com/office/powerpoint/2010/main" val="818454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Ratio between protein and peptide concentrations? Binding efficiency? What general kinds of interactions? What acidic condition do to the avidin? Denature?? Understand biotin and avidin and the chemistry behind it!!! How strong the interaction? What term should I use to describe it?</a:t>
            </a:r>
          </a:p>
        </p:txBody>
      </p:sp>
      <p:sp>
        <p:nvSpPr>
          <p:cNvPr id="4" name="Slide Number Placeholder 3"/>
          <p:cNvSpPr>
            <a:spLocks noGrp="1"/>
          </p:cNvSpPr>
          <p:nvPr>
            <p:ph type="sldNum" sz="quarter" idx="10"/>
          </p:nvPr>
        </p:nvSpPr>
        <p:spPr/>
        <p:txBody>
          <a:bodyPr/>
          <a:lstStyle/>
          <a:p>
            <a:fld id="{348479B2-B137-4FAA-B6DC-C594B6658870}" type="slidenum">
              <a:rPr lang="en-US" smtClean="0"/>
              <a:t>6</a:t>
            </a:fld>
            <a:endParaRPr lang="en-US"/>
          </a:p>
        </p:txBody>
      </p:sp>
    </p:spTree>
    <p:extLst>
      <p:ext uri="{BB962C8B-B14F-4D97-AF65-F5344CB8AC3E}">
        <p14:creationId xmlns:p14="http://schemas.microsoft.com/office/powerpoint/2010/main" val="3333228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8479B2-B137-4FAA-B6DC-C594B6658870}" type="slidenum">
              <a:rPr lang="en-US" smtClean="0"/>
              <a:t>8</a:t>
            </a:fld>
            <a:endParaRPr lang="en-US"/>
          </a:p>
        </p:txBody>
      </p:sp>
    </p:spTree>
    <p:extLst>
      <p:ext uri="{BB962C8B-B14F-4D97-AF65-F5344CB8AC3E}">
        <p14:creationId xmlns:p14="http://schemas.microsoft.com/office/powerpoint/2010/main" val="1109316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sequence of </a:t>
            </a:r>
            <a:r>
              <a:rPr lang="en-US" dirty="0" err="1"/>
              <a:t>Kras</a:t>
            </a:r>
            <a:r>
              <a:rPr lang="en-US" dirty="0"/>
              <a:t> 4b protein. In order to study the prenylation of polybasic sequence of </a:t>
            </a:r>
            <a:r>
              <a:rPr lang="en-US" dirty="0" err="1"/>
              <a:t>Kras</a:t>
            </a:r>
            <a:r>
              <a:rPr lang="en-US" dirty="0"/>
              <a:t> 4b protein, we customized the C-terminal sequence in red, performed </a:t>
            </a:r>
            <a:r>
              <a:rPr lang="en-US" dirty="0" err="1"/>
              <a:t>farnesylation</a:t>
            </a:r>
            <a:r>
              <a:rPr lang="en-US" dirty="0"/>
              <a:t> and use </a:t>
            </a:r>
            <a:r>
              <a:rPr lang="en-US" dirty="0" err="1"/>
              <a:t>endoproteinase</a:t>
            </a:r>
            <a:r>
              <a:rPr lang="en-US" dirty="0"/>
              <a:t> </a:t>
            </a:r>
            <a:r>
              <a:rPr lang="en-US" dirty="0" err="1"/>
              <a:t>GluC</a:t>
            </a:r>
            <a:r>
              <a:rPr lang="en-US" dirty="0"/>
              <a:t> to digest the peptide. This sequence is what we get after digestion.</a:t>
            </a:r>
          </a:p>
          <a:p>
            <a:endParaRPr lang="en-US" dirty="0"/>
          </a:p>
          <a:p>
            <a:r>
              <a:rPr lang="en-US" dirty="0"/>
              <a:t>Lots of </a:t>
            </a:r>
            <a:r>
              <a:rPr lang="en-US" dirty="0" err="1"/>
              <a:t>lysines</a:t>
            </a:r>
            <a:r>
              <a:rPr lang="en-US" dirty="0"/>
              <a:t> in the sequence, which may not behave the way as the regular prenylated peptides we have done experiment before.</a:t>
            </a:r>
          </a:p>
        </p:txBody>
      </p:sp>
    </p:spTree>
    <p:extLst>
      <p:ext uri="{BB962C8B-B14F-4D97-AF65-F5344CB8AC3E}">
        <p14:creationId xmlns:p14="http://schemas.microsoft.com/office/powerpoint/2010/main" val="1098346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588305-0F43-4CA7-AF03-7F2EE108E88F}"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3AD3BC-3C9F-4D82-A4B7-1231F138D536}" type="slidenum">
              <a:rPr lang="en-US" smtClean="0"/>
              <a:t>‹#›</a:t>
            </a:fld>
            <a:endParaRPr lang="en-US"/>
          </a:p>
        </p:txBody>
      </p:sp>
    </p:spTree>
    <p:extLst>
      <p:ext uri="{BB962C8B-B14F-4D97-AF65-F5344CB8AC3E}">
        <p14:creationId xmlns:p14="http://schemas.microsoft.com/office/powerpoint/2010/main" val="2887038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588305-0F43-4CA7-AF03-7F2EE108E88F}"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3AD3BC-3C9F-4D82-A4B7-1231F138D536}" type="slidenum">
              <a:rPr lang="en-US" smtClean="0"/>
              <a:t>‹#›</a:t>
            </a:fld>
            <a:endParaRPr lang="en-US"/>
          </a:p>
        </p:txBody>
      </p:sp>
    </p:spTree>
    <p:extLst>
      <p:ext uri="{BB962C8B-B14F-4D97-AF65-F5344CB8AC3E}">
        <p14:creationId xmlns:p14="http://schemas.microsoft.com/office/powerpoint/2010/main" val="1457374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588305-0F43-4CA7-AF03-7F2EE108E88F}"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3AD3BC-3C9F-4D82-A4B7-1231F138D536}" type="slidenum">
              <a:rPr lang="en-US" smtClean="0"/>
              <a:t>‹#›</a:t>
            </a:fld>
            <a:endParaRPr lang="en-US"/>
          </a:p>
        </p:txBody>
      </p:sp>
    </p:spTree>
    <p:extLst>
      <p:ext uri="{BB962C8B-B14F-4D97-AF65-F5344CB8AC3E}">
        <p14:creationId xmlns:p14="http://schemas.microsoft.com/office/powerpoint/2010/main" val="1866207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7" y="1905001"/>
            <a:ext cx="10242551" cy="1523495"/>
          </a:xfrm>
        </p:spPr>
        <p:txBody>
          <a:bodyPr>
            <a:noAutofit/>
          </a:bodyPr>
          <a:lstStyle>
            <a:lvl1pPr>
              <a:lnSpc>
                <a:spcPct val="90000"/>
              </a:lnSpc>
              <a:defRPr sz="5400">
                <a:gradFill flip="none" rotWithShape="1">
                  <a:gsLst>
                    <a:gs pos="0">
                      <a:schemeClr val="accent1"/>
                    </a:gs>
                    <a:gs pos="86000">
                      <a:srgbClr val="FFFF99"/>
                    </a:gs>
                    <a:gs pos="86000">
                      <a:srgbClr val="F6AE1E"/>
                    </a:gs>
                  </a:gsLst>
                  <a:lin ang="5400000" scaled="0"/>
                  <a:tileRect/>
                </a:gradFill>
                <a:effectLst/>
              </a:defRPr>
            </a:lvl1pPr>
          </a:lstStyle>
          <a:p>
            <a:r>
              <a:rPr lang="en-US"/>
              <a:t>Click to edit Master title style</a:t>
            </a:r>
            <a:endParaRPr lang="en-US" dirty="0"/>
          </a:p>
        </p:txBody>
      </p:sp>
      <p:sp>
        <p:nvSpPr>
          <p:cNvPr id="3" name="Subtitle 2"/>
          <p:cNvSpPr>
            <a:spLocks noGrp="1"/>
          </p:cNvSpPr>
          <p:nvPr>
            <p:ph type="subTitle" idx="1"/>
          </p:nvPr>
        </p:nvSpPr>
        <p:spPr>
          <a:xfrm>
            <a:off x="973666" y="4344989"/>
            <a:ext cx="10242551" cy="461665"/>
          </a:xfrm>
        </p:spPr>
        <p:txBody>
          <a:bodyPr>
            <a:noAutofit/>
          </a:bodyPr>
          <a:lstStyle>
            <a:lvl1pPr marL="0" indent="0" algn="l">
              <a:lnSpc>
                <a:spcPct val="90000"/>
              </a:lnSpc>
              <a:spcBef>
                <a:spcPts val="0"/>
              </a:spcBef>
              <a:buNone/>
              <a:defRPr>
                <a:solidFill>
                  <a:schemeClr val="bg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9" name="Slide Number Placeholder 3">
            <a:extLst>
              <a:ext uri="{FF2B5EF4-FFF2-40B4-BE49-F238E27FC236}">
                <a16:creationId xmlns:a16="http://schemas.microsoft.com/office/drawing/2014/main" id="{416AC28C-9879-4E55-A5CA-259807BC2530}"/>
              </a:ext>
            </a:extLst>
          </p:cNvPr>
          <p:cNvSpPr>
            <a:spLocks noGrp="1"/>
          </p:cNvSpPr>
          <p:nvPr>
            <p:ph type="sldNum" sz="quarter" idx="4"/>
          </p:nvPr>
        </p:nvSpPr>
        <p:spPr>
          <a:xfrm>
            <a:off x="-279400" y="6537326"/>
            <a:ext cx="787400" cy="320675"/>
          </a:xfrm>
          <a:prstGeom prst="rect">
            <a:avLst/>
          </a:prstGeom>
        </p:spPr>
        <p:txBody>
          <a:bodyPr vert="horz" lIns="91440" tIns="45720" rIns="91440" bIns="45720" rtlCol="0" anchor="ctr"/>
          <a:lstStyle>
            <a:lvl1pPr algn="r">
              <a:defRPr sz="1800">
                <a:solidFill>
                  <a:srgbClr val="00B050"/>
                </a:solidFill>
              </a:defRPr>
            </a:lvl1pPr>
          </a:lstStyle>
          <a:p>
            <a:endParaRPr lang="en-US" dirty="0"/>
          </a:p>
        </p:txBody>
      </p:sp>
    </p:spTree>
    <p:extLst>
      <p:ext uri="{BB962C8B-B14F-4D97-AF65-F5344CB8AC3E}">
        <p14:creationId xmlns:p14="http://schemas.microsoft.com/office/powerpoint/2010/main" val="9196184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304800" y="0"/>
            <a:ext cx="9390944"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825273" y="4344989"/>
            <a:ext cx="9390944" cy="461665"/>
          </a:xfrm>
        </p:spPr>
        <p:txBody>
          <a:bodyPr>
            <a:noAutofit/>
          </a:bodyPr>
          <a:lstStyle>
            <a:lvl1pPr marL="0" indent="0" algn="l">
              <a:lnSpc>
                <a:spcPct val="90000"/>
              </a:lnSpc>
              <a:spcBef>
                <a:spcPts val="0"/>
              </a:spcBef>
              <a:buNone/>
              <a:defRPr>
                <a:solidFill>
                  <a:schemeClr val="bg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a:t>click to…</a:t>
            </a:r>
          </a:p>
        </p:txBody>
      </p:sp>
      <p:sp>
        <p:nvSpPr>
          <p:cNvPr id="4" name="Slide Number Placeholder 3">
            <a:extLst>
              <a:ext uri="{FF2B5EF4-FFF2-40B4-BE49-F238E27FC236}">
                <a16:creationId xmlns:a16="http://schemas.microsoft.com/office/drawing/2014/main" id="{96AE6A91-D3AF-4268-8D5B-50E89BF2EC8E}"/>
              </a:ext>
            </a:extLst>
          </p:cNvPr>
          <p:cNvSpPr>
            <a:spLocks noGrp="1"/>
          </p:cNvSpPr>
          <p:nvPr>
            <p:ph type="sldNum" sz="quarter" idx="11"/>
          </p:nvPr>
        </p:nvSpPr>
        <p:spPr/>
        <p:txBody>
          <a:bodyPr/>
          <a:lstStyle/>
          <a:p>
            <a:fld id="{C2F57CEB-4A7C-48FB-9511-9EEBCAD2F75F}" type="slidenum">
              <a:rPr lang="en-US" smtClean="0"/>
              <a:t>‹#›</a:t>
            </a:fld>
            <a:endParaRPr lang="en-US"/>
          </a:p>
        </p:txBody>
      </p:sp>
    </p:spTree>
    <p:extLst>
      <p:ext uri="{BB962C8B-B14F-4D97-AF65-F5344CB8AC3E}">
        <p14:creationId xmlns:p14="http://schemas.microsoft.com/office/powerpoint/2010/main" val="420363505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8000" y="1411552"/>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9AF61AB5-D901-4258-8F52-6C5290EFA5A3}"/>
              </a:ext>
            </a:extLst>
          </p:cNvPr>
          <p:cNvSpPr>
            <a:spLocks noGrp="1"/>
          </p:cNvSpPr>
          <p:nvPr>
            <p:ph type="sldNum" sz="quarter" idx="11"/>
          </p:nvPr>
        </p:nvSpPr>
        <p:spPr/>
        <p:txBody>
          <a:bodyPr/>
          <a:lstStyle/>
          <a:p>
            <a:fld id="{C2F57CEB-4A7C-48FB-9511-9EEBCAD2F75F}" type="slidenum">
              <a:rPr lang="en-US" smtClean="0"/>
              <a:t>‹#›</a:t>
            </a:fld>
            <a:endParaRPr lang="en-US"/>
          </a:p>
        </p:txBody>
      </p:sp>
    </p:spTree>
    <p:extLst>
      <p:ext uri="{BB962C8B-B14F-4D97-AF65-F5344CB8AC3E}">
        <p14:creationId xmlns:p14="http://schemas.microsoft.com/office/powerpoint/2010/main" val="315346646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12875"/>
            <a:ext cx="11176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F80E7FE5-7D3E-4518-9B5C-6CABDCC338B6}"/>
              </a:ext>
            </a:extLst>
          </p:cNvPr>
          <p:cNvSpPr>
            <a:spLocks noGrp="1"/>
          </p:cNvSpPr>
          <p:nvPr>
            <p:ph type="sldNum" sz="quarter" idx="10"/>
          </p:nvPr>
        </p:nvSpPr>
        <p:spPr/>
        <p:txBody>
          <a:bodyPr/>
          <a:lstStyle/>
          <a:p>
            <a:fld id="{C2F57CEB-4A7C-48FB-9511-9EEBCAD2F75F}" type="slidenum">
              <a:rPr lang="en-US" smtClean="0"/>
              <a:t>‹#›</a:t>
            </a:fld>
            <a:endParaRPr lang="en-US"/>
          </a:p>
        </p:txBody>
      </p:sp>
    </p:spTree>
    <p:extLst>
      <p:ext uri="{BB962C8B-B14F-4D97-AF65-F5344CB8AC3E}">
        <p14:creationId xmlns:p14="http://schemas.microsoft.com/office/powerpoint/2010/main" val="355293441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11553"/>
            <a:ext cx="5486400"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1553"/>
            <a:ext cx="5486400"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599829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757802"/>
            <a:ext cx="54864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Edit Master text styles</a:t>
            </a:r>
          </a:p>
        </p:txBody>
      </p:sp>
      <p:sp>
        <p:nvSpPr>
          <p:cNvPr id="4" name="Content Placeholder 3"/>
          <p:cNvSpPr>
            <a:spLocks noGrp="1"/>
          </p:cNvSpPr>
          <p:nvPr>
            <p:ph sz="half" idx="2"/>
          </p:nvPr>
        </p:nvSpPr>
        <p:spPr>
          <a:xfrm>
            <a:off x="507999" y="2174875"/>
            <a:ext cx="54864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2" y="1757802"/>
            <a:ext cx="548935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490632"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28115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748310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4952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588305-0F43-4CA7-AF03-7F2EE108E88F}"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3AD3BC-3C9F-4D82-A4B7-1231F138D536}" type="slidenum">
              <a:rPr lang="en-US" smtClean="0"/>
              <a:t>‹#›</a:t>
            </a:fld>
            <a:endParaRPr lang="en-US"/>
          </a:p>
        </p:txBody>
      </p:sp>
    </p:spTree>
    <p:extLst>
      <p:ext uri="{BB962C8B-B14F-4D97-AF65-F5344CB8AC3E}">
        <p14:creationId xmlns:p14="http://schemas.microsoft.com/office/powerpoint/2010/main" val="39021393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23329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283554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20060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Edit Master text styles</a:t>
            </a:r>
          </a:p>
        </p:txBody>
      </p:sp>
    </p:spTree>
    <p:extLst>
      <p:ext uri="{BB962C8B-B14F-4D97-AF65-F5344CB8AC3E}">
        <p14:creationId xmlns:p14="http://schemas.microsoft.com/office/powerpoint/2010/main" val="171539022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304800" y="0"/>
            <a:ext cx="9390944"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825273" y="4344989"/>
            <a:ext cx="9390944" cy="461665"/>
          </a:xfrm>
        </p:spPr>
        <p:txBody>
          <a:bodyPr>
            <a:noAutofit/>
          </a:bodyPr>
          <a:lstStyle>
            <a:lvl1pPr marL="0" indent="0" algn="l">
              <a:lnSpc>
                <a:spcPct val="90000"/>
              </a:lnSpc>
              <a:spcBef>
                <a:spcPts val="0"/>
              </a:spcBef>
              <a:buNone/>
              <a:defRPr>
                <a:solidFill>
                  <a:schemeClr val="bg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962732" y="2355850"/>
            <a:ext cx="10253485"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a:t>click to…</a:t>
            </a:r>
          </a:p>
        </p:txBody>
      </p:sp>
    </p:spTree>
    <p:extLst>
      <p:ext uri="{BB962C8B-B14F-4D97-AF65-F5344CB8AC3E}">
        <p14:creationId xmlns:p14="http://schemas.microsoft.com/office/powerpoint/2010/main" val="107910373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588305-0F43-4CA7-AF03-7F2EE108E88F}" type="datetimeFigureOut">
              <a:rPr lang="en-US" smtClean="0"/>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3AD3BC-3C9F-4D82-A4B7-1231F138D536}" type="slidenum">
              <a:rPr lang="en-US" smtClean="0"/>
              <a:t>‹#›</a:t>
            </a:fld>
            <a:endParaRPr lang="en-US"/>
          </a:p>
        </p:txBody>
      </p:sp>
    </p:spTree>
    <p:extLst>
      <p:ext uri="{BB962C8B-B14F-4D97-AF65-F5344CB8AC3E}">
        <p14:creationId xmlns:p14="http://schemas.microsoft.com/office/powerpoint/2010/main" val="3249724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588305-0F43-4CA7-AF03-7F2EE108E88F}"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3AD3BC-3C9F-4D82-A4B7-1231F138D536}" type="slidenum">
              <a:rPr lang="en-US" smtClean="0"/>
              <a:t>‹#›</a:t>
            </a:fld>
            <a:endParaRPr lang="en-US"/>
          </a:p>
        </p:txBody>
      </p:sp>
    </p:spTree>
    <p:extLst>
      <p:ext uri="{BB962C8B-B14F-4D97-AF65-F5344CB8AC3E}">
        <p14:creationId xmlns:p14="http://schemas.microsoft.com/office/powerpoint/2010/main" val="1238943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588305-0F43-4CA7-AF03-7F2EE108E88F}" type="datetimeFigureOut">
              <a:rPr lang="en-US" smtClean="0"/>
              <a:t>8/28/2018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3AD3BC-3C9F-4D82-A4B7-1231F138D536}" type="slidenum">
              <a:rPr lang="en-US" smtClean="0"/>
              <a:t>‹#›</a:t>
            </a:fld>
            <a:endParaRPr lang="en-US"/>
          </a:p>
        </p:txBody>
      </p:sp>
    </p:spTree>
    <p:extLst>
      <p:ext uri="{BB962C8B-B14F-4D97-AF65-F5344CB8AC3E}">
        <p14:creationId xmlns:p14="http://schemas.microsoft.com/office/powerpoint/2010/main" val="731850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588305-0F43-4CA7-AF03-7F2EE108E88F}" type="datetimeFigureOut">
              <a:rPr lang="en-US" smtClean="0"/>
              <a:t>8/28/2018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3AD3BC-3C9F-4D82-A4B7-1231F138D536}" type="slidenum">
              <a:rPr lang="en-US" smtClean="0"/>
              <a:t>‹#›</a:t>
            </a:fld>
            <a:endParaRPr lang="en-US"/>
          </a:p>
        </p:txBody>
      </p:sp>
    </p:spTree>
    <p:extLst>
      <p:ext uri="{BB962C8B-B14F-4D97-AF65-F5344CB8AC3E}">
        <p14:creationId xmlns:p14="http://schemas.microsoft.com/office/powerpoint/2010/main" val="2540853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588305-0F43-4CA7-AF03-7F2EE108E88F}" type="datetimeFigureOut">
              <a:rPr lang="en-US" smtClean="0"/>
              <a:t>8/28/2018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3AD3BC-3C9F-4D82-A4B7-1231F138D536}" type="slidenum">
              <a:rPr lang="en-US" smtClean="0"/>
              <a:t>‹#›</a:t>
            </a:fld>
            <a:endParaRPr lang="en-US"/>
          </a:p>
        </p:txBody>
      </p:sp>
    </p:spTree>
    <p:extLst>
      <p:ext uri="{BB962C8B-B14F-4D97-AF65-F5344CB8AC3E}">
        <p14:creationId xmlns:p14="http://schemas.microsoft.com/office/powerpoint/2010/main" val="4165101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588305-0F43-4CA7-AF03-7F2EE108E88F}"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3AD3BC-3C9F-4D82-A4B7-1231F138D536}" type="slidenum">
              <a:rPr lang="en-US" smtClean="0"/>
              <a:t>‹#›</a:t>
            </a:fld>
            <a:endParaRPr lang="en-US"/>
          </a:p>
        </p:txBody>
      </p:sp>
    </p:spTree>
    <p:extLst>
      <p:ext uri="{BB962C8B-B14F-4D97-AF65-F5344CB8AC3E}">
        <p14:creationId xmlns:p14="http://schemas.microsoft.com/office/powerpoint/2010/main" val="1705516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588305-0F43-4CA7-AF03-7F2EE108E88F}" type="datetimeFigureOut">
              <a:rPr lang="en-US" smtClean="0"/>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3AD3BC-3C9F-4D82-A4B7-1231F138D536}" type="slidenum">
              <a:rPr lang="en-US" smtClean="0"/>
              <a:t>‹#›</a:t>
            </a:fld>
            <a:endParaRPr lang="en-US"/>
          </a:p>
        </p:txBody>
      </p:sp>
    </p:spTree>
    <p:extLst>
      <p:ext uri="{BB962C8B-B14F-4D97-AF65-F5344CB8AC3E}">
        <p14:creationId xmlns:p14="http://schemas.microsoft.com/office/powerpoint/2010/main" val="269448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588305-0F43-4CA7-AF03-7F2EE108E88F}" type="datetimeFigureOut">
              <a:rPr lang="en-US" smtClean="0"/>
              <a:t>8/28/2018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3AD3BC-3C9F-4D82-A4B7-1231F138D536}" type="slidenum">
              <a:rPr lang="en-US" smtClean="0"/>
              <a:t>‹#›</a:t>
            </a:fld>
            <a:endParaRPr lang="en-US"/>
          </a:p>
        </p:txBody>
      </p:sp>
    </p:spTree>
    <p:extLst>
      <p:ext uri="{BB962C8B-B14F-4D97-AF65-F5344CB8AC3E}">
        <p14:creationId xmlns:p14="http://schemas.microsoft.com/office/powerpoint/2010/main" val="3325459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l="-7000" r="-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89"/>
            <a:ext cx="11176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6"/>
            <a:ext cx="11176000" cy="2135969"/>
          </a:xfrm>
          <a:prstGeom prst="rect">
            <a:avLst/>
          </a:prstGeom>
        </p:spPr>
        <p:txBody>
          <a:bodyPr vert="horz"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59C1B109-B93A-47EB-AA0F-13A018A9BFCA}"/>
              </a:ext>
            </a:extLst>
          </p:cNvPr>
          <p:cNvSpPr>
            <a:spLocks noGrp="1"/>
          </p:cNvSpPr>
          <p:nvPr>
            <p:ph type="sldNum" sz="quarter" idx="4"/>
          </p:nvPr>
        </p:nvSpPr>
        <p:spPr>
          <a:xfrm>
            <a:off x="-279400" y="6537326"/>
            <a:ext cx="787400" cy="320675"/>
          </a:xfrm>
          <a:prstGeom prst="rect">
            <a:avLst/>
          </a:prstGeom>
        </p:spPr>
        <p:txBody>
          <a:bodyPr vert="horz" lIns="91440" tIns="45720" rIns="91440" bIns="45720" rtlCol="0" anchor="ctr"/>
          <a:lstStyle>
            <a:lvl1pPr algn="r">
              <a:defRPr sz="1800">
                <a:solidFill>
                  <a:srgbClr val="00B050"/>
                </a:solidFill>
              </a:defRPr>
            </a:lvl1pPr>
          </a:lstStyle>
          <a:p>
            <a:endParaRPr lang="en-US" dirty="0"/>
          </a:p>
        </p:txBody>
      </p:sp>
    </p:spTree>
    <p:extLst>
      <p:ext uri="{BB962C8B-B14F-4D97-AF65-F5344CB8AC3E}">
        <p14:creationId xmlns:p14="http://schemas.microsoft.com/office/powerpoint/2010/main" val="1586489512"/>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ransition>
    <p:fade/>
  </p:transition>
  <p:hf hdr="0" ftr="0" dt="0"/>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chemeClr val="accent1"/>
              </a:gs>
              <a:gs pos="8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5"/>
        </a:buBlip>
        <a:defRPr sz="3200" kern="1200">
          <a:solidFill>
            <a:schemeClr val="bg1"/>
          </a:solidFill>
          <a:latin typeface="+mn-lt"/>
          <a:ea typeface="+mn-ea"/>
          <a:cs typeface="+mn-cs"/>
        </a:defRPr>
      </a:lvl1pPr>
      <a:lvl2pPr marL="914400" indent="-396875" algn="l" defTabSz="914363" rtl="0" eaLnBrk="1" latinLnBrk="0" hangingPunct="1">
        <a:lnSpc>
          <a:spcPct val="90000"/>
        </a:lnSpc>
        <a:spcBef>
          <a:spcPct val="20000"/>
        </a:spcBef>
        <a:buFontTx/>
        <a:buBlip>
          <a:blip r:embed="rId16"/>
        </a:buBlip>
        <a:defRPr sz="2800" kern="1200">
          <a:solidFill>
            <a:schemeClr val="bg1"/>
          </a:solidFill>
          <a:latin typeface="+mn-lt"/>
          <a:ea typeface="+mn-ea"/>
          <a:cs typeface="+mn-cs"/>
        </a:defRPr>
      </a:lvl2pPr>
      <a:lvl3pPr marL="1258888" indent="-344488" algn="l" defTabSz="914363" rtl="0" eaLnBrk="1" latinLnBrk="0" hangingPunct="1">
        <a:lnSpc>
          <a:spcPct val="90000"/>
        </a:lnSpc>
        <a:spcBef>
          <a:spcPct val="20000"/>
        </a:spcBef>
        <a:buFontTx/>
        <a:buBlip>
          <a:blip r:embed="rId16"/>
        </a:buBlip>
        <a:defRPr sz="2400" kern="1200">
          <a:solidFill>
            <a:schemeClr val="bg1"/>
          </a:solidFill>
          <a:latin typeface="+mn-lt"/>
          <a:ea typeface="+mn-ea"/>
          <a:cs typeface="+mn-cs"/>
        </a:defRPr>
      </a:lvl3pPr>
      <a:lvl4pPr marL="1604963" indent="-346075" algn="l" defTabSz="914363" rtl="0" eaLnBrk="1" latinLnBrk="0" hangingPunct="1">
        <a:lnSpc>
          <a:spcPct val="90000"/>
        </a:lnSpc>
        <a:spcBef>
          <a:spcPct val="20000"/>
        </a:spcBef>
        <a:buFontTx/>
        <a:buBlip>
          <a:blip r:embed="rId16"/>
        </a:buBlip>
        <a:defRPr sz="2400" kern="1200">
          <a:solidFill>
            <a:schemeClr val="bg1"/>
          </a:solidFill>
          <a:latin typeface="+mn-lt"/>
          <a:ea typeface="+mn-ea"/>
          <a:cs typeface="+mn-cs"/>
        </a:defRPr>
      </a:lvl4pPr>
      <a:lvl5pPr marL="1941513" indent="-336550" algn="l" defTabSz="914363" rtl="0" eaLnBrk="1" latinLnBrk="0" hangingPunct="1">
        <a:lnSpc>
          <a:spcPct val="90000"/>
        </a:lnSpc>
        <a:spcBef>
          <a:spcPct val="20000"/>
        </a:spcBef>
        <a:buFontTx/>
        <a:buBlip>
          <a:blip r:embed="rId16"/>
        </a:buBlip>
        <a:defRPr sz="24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emf"/><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image" Target="../media/image15.emf"/><Relationship Id="rId5" Type="http://schemas.openxmlformats.org/officeDocument/2006/relationships/oleObject" Target="../embeddings/oleObject4.bin"/><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21.png"/><Relationship Id="rId7" Type="http://schemas.openxmlformats.org/officeDocument/2006/relationships/oleObject" Target="../embeddings/oleObject6.bin"/><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image" Target="../media/image19.emf"/><Relationship Id="rId5" Type="http://schemas.openxmlformats.org/officeDocument/2006/relationships/oleObject" Target="../embeddings/oleObject5.bin"/><Relationship Id="rId10" Type="http://schemas.openxmlformats.org/officeDocument/2006/relationships/image" Target="../media/image24.emf"/><Relationship Id="rId4" Type="http://schemas.openxmlformats.org/officeDocument/2006/relationships/image" Target="../media/image22.png"/><Relationship Id="rId9" Type="http://schemas.openxmlformats.org/officeDocument/2006/relationships/image" Target="../media/image23.emf"/></Relationships>
</file>

<file path=ppt/slides/_rels/slide12.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7.png"/><Relationship Id="rId7" Type="http://schemas.openxmlformats.org/officeDocument/2006/relationships/image" Target="../media/image29.emf"/><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image" Target="../media/image25.emf"/><Relationship Id="rId11" Type="http://schemas.openxmlformats.org/officeDocument/2006/relationships/image" Target="../media/image31.emf"/><Relationship Id="rId5" Type="http://schemas.openxmlformats.org/officeDocument/2006/relationships/oleObject" Target="../embeddings/oleObject7.bin"/><Relationship Id="rId10" Type="http://schemas.openxmlformats.org/officeDocument/2006/relationships/image" Target="../media/image26.emf"/><Relationship Id="rId4" Type="http://schemas.openxmlformats.org/officeDocument/2006/relationships/image" Target="../media/image28.png"/><Relationship Id="rId9" Type="http://schemas.openxmlformats.org/officeDocument/2006/relationships/oleObject" Target="../embeddings/oleObject8.bin"/></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image" Target="../media/image34.emf"/><Relationship Id="rId5" Type="http://schemas.openxmlformats.org/officeDocument/2006/relationships/image" Target="../media/image32.emf"/><Relationship Id="rId4" Type="http://schemas.openxmlformats.org/officeDocument/2006/relationships/oleObject" Target="../embeddings/oleObject9.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6.png"/><Relationship Id="rId7" Type="http://schemas.openxmlformats.org/officeDocument/2006/relationships/image" Target="../media/image38.emf"/><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image" Target="../media/image35.emf"/><Relationship Id="rId5" Type="http://schemas.openxmlformats.org/officeDocument/2006/relationships/oleObject" Target="../embeddings/oleObject10.bin"/><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9.emf"/><Relationship Id="rId2" Type="http://schemas.openxmlformats.org/officeDocument/2006/relationships/slideLayout" Target="../slideLayouts/slideLayout14.xml"/><Relationship Id="rId1" Type="http://schemas.openxmlformats.org/officeDocument/2006/relationships/vmlDrawing" Target="../drawings/vmlDrawing8.vml"/><Relationship Id="rId6" Type="http://schemas.openxmlformats.org/officeDocument/2006/relationships/image" Target="../media/image35.emf"/><Relationship Id="rId5" Type="http://schemas.openxmlformats.org/officeDocument/2006/relationships/oleObject" Target="../embeddings/oleObject11.bin"/><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7.png"/><Relationship Id="rId7" Type="http://schemas.openxmlformats.org/officeDocument/2006/relationships/oleObject" Target="../embeddings/oleObject13.bin"/><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image" Target="../media/image45.emf"/><Relationship Id="rId5" Type="http://schemas.openxmlformats.org/officeDocument/2006/relationships/oleObject" Target="../embeddings/oleObject12.bin"/><Relationship Id="rId10" Type="http://schemas.openxmlformats.org/officeDocument/2006/relationships/image" Target="../media/image50.emf"/><Relationship Id="rId4" Type="http://schemas.openxmlformats.org/officeDocument/2006/relationships/image" Target="../media/image48.png"/><Relationship Id="rId9" Type="http://schemas.openxmlformats.org/officeDocument/2006/relationships/image" Target="../media/image49.emf"/></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2" Type="http://schemas.openxmlformats.org/officeDocument/2006/relationships/image" Target="../media/image56.t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0.emf"/><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oleObject" Target="../embeddings/oleObject2.bin"/><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3.emf"/><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4.xml"/><Relationship Id="rId1" Type="http://schemas.openxmlformats.org/officeDocument/2006/relationships/vmlDrawing" Target="../drawings/vmlDrawing2.vml"/><Relationship Id="rId5" Type="http://schemas.openxmlformats.org/officeDocument/2006/relationships/image" Target="../media/image10.emf"/><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06663-CDEA-4207-A8C3-A42C87BBE02D}"/>
              </a:ext>
            </a:extLst>
          </p:cNvPr>
          <p:cNvSpPr>
            <a:spLocks noGrp="1"/>
          </p:cNvSpPr>
          <p:nvPr>
            <p:ph type="title"/>
          </p:nvPr>
        </p:nvSpPr>
        <p:spPr/>
        <p:txBody>
          <a:bodyPr/>
          <a:lstStyle/>
          <a:p>
            <a:r>
              <a:rPr lang="en-US" dirty="0"/>
              <a:t>Status of research projects</a:t>
            </a:r>
          </a:p>
        </p:txBody>
      </p:sp>
      <p:sp>
        <p:nvSpPr>
          <p:cNvPr id="3" name="Text Placeholder 2">
            <a:extLst>
              <a:ext uri="{FF2B5EF4-FFF2-40B4-BE49-F238E27FC236}">
                <a16:creationId xmlns:a16="http://schemas.microsoft.com/office/drawing/2014/main" id="{9342BF13-4AF3-4907-BF9A-976C318D9E79}"/>
              </a:ext>
            </a:extLst>
          </p:cNvPr>
          <p:cNvSpPr>
            <a:spLocks noGrp="1"/>
          </p:cNvSpPr>
          <p:nvPr>
            <p:ph type="body" sz="quarter" idx="10"/>
          </p:nvPr>
        </p:nvSpPr>
        <p:spPr>
          <a:xfrm>
            <a:off x="508000" y="1411552"/>
            <a:ext cx="11176000" cy="2511457"/>
          </a:xfrm>
        </p:spPr>
        <p:txBody>
          <a:bodyPr/>
          <a:lstStyle/>
          <a:p>
            <a:r>
              <a:rPr lang="en-US" dirty="0"/>
              <a:t>Crosslinking separation: manuscript ready to submit;</a:t>
            </a:r>
          </a:p>
          <a:p>
            <a:r>
              <a:rPr lang="en-US" dirty="0"/>
              <a:t>N-terminal enrichment: working on labeling efficiency of PFP-biotin with macrophage digest;</a:t>
            </a:r>
          </a:p>
          <a:p>
            <a:r>
              <a:rPr lang="en-US" dirty="0"/>
              <a:t>Palmitoylation identification: enrichment by </a:t>
            </a:r>
            <a:r>
              <a:rPr lang="en-US" dirty="0" err="1"/>
              <a:t>biotinylation</a:t>
            </a:r>
            <a:r>
              <a:rPr lang="en-US" dirty="0"/>
              <a:t>;</a:t>
            </a:r>
          </a:p>
          <a:p>
            <a:r>
              <a:rPr lang="en-US" dirty="0" err="1"/>
              <a:t>Farnesylation</a:t>
            </a:r>
            <a:r>
              <a:rPr lang="en-US" dirty="0"/>
              <a:t> enrichment</a:t>
            </a:r>
          </a:p>
        </p:txBody>
      </p:sp>
      <p:sp>
        <p:nvSpPr>
          <p:cNvPr id="4" name="Slide Number Placeholder 3">
            <a:extLst>
              <a:ext uri="{FF2B5EF4-FFF2-40B4-BE49-F238E27FC236}">
                <a16:creationId xmlns:a16="http://schemas.microsoft.com/office/drawing/2014/main" id="{91454CFB-5C30-432F-8A57-89D0BD43E5B8}"/>
              </a:ext>
            </a:extLst>
          </p:cNvPr>
          <p:cNvSpPr>
            <a:spLocks noGrp="1"/>
          </p:cNvSpPr>
          <p:nvPr>
            <p:ph type="sldNum" sz="quarter" idx="11"/>
          </p:nvPr>
        </p:nvSpPr>
        <p:spPr/>
        <p:txBody>
          <a:bodyPr/>
          <a:lstStyle/>
          <a:p>
            <a:fld id="{C2F57CEB-4A7C-48FB-9511-9EEBCAD2F75F}" type="slidenum">
              <a:rPr lang="en-US" smtClean="0"/>
              <a:t>1</a:t>
            </a:fld>
            <a:endParaRPr lang="en-US"/>
          </a:p>
        </p:txBody>
      </p:sp>
    </p:spTree>
    <p:extLst>
      <p:ext uri="{BB962C8B-B14F-4D97-AF65-F5344CB8AC3E}">
        <p14:creationId xmlns:p14="http://schemas.microsoft.com/office/powerpoint/2010/main" val="368273442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584EE-1FBC-4663-A0E5-9060EE23E30C}"/>
              </a:ext>
            </a:extLst>
          </p:cNvPr>
          <p:cNvSpPr>
            <a:spLocks noGrp="1"/>
          </p:cNvSpPr>
          <p:nvPr>
            <p:ph type="title"/>
          </p:nvPr>
        </p:nvSpPr>
        <p:spPr/>
        <p:txBody>
          <a:bodyPr/>
          <a:lstStyle/>
          <a:p>
            <a:r>
              <a:rPr lang="en-US" dirty="0"/>
              <a:t>MS2 and MS3 of </a:t>
            </a:r>
            <a:r>
              <a:rPr lang="en-US" dirty="0" err="1"/>
              <a:t>farnesylated</a:t>
            </a:r>
            <a:r>
              <a:rPr lang="en-US" dirty="0"/>
              <a:t> REKKFFCAIL </a:t>
            </a:r>
          </a:p>
        </p:txBody>
      </p:sp>
      <p:sp>
        <p:nvSpPr>
          <p:cNvPr id="4" name="Slide Number Placeholder 3">
            <a:extLst>
              <a:ext uri="{FF2B5EF4-FFF2-40B4-BE49-F238E27FC236}">
                <a16:creationId xmlns:a16="http://schemas.microsoft.com/office/drawing/2014/main" id="{060BFB1D-C5DD-4DB8-A012-35BEF6BA0417}"/>
              </a:ext>
            </a:extLst>
          </p:cNvPr>
          <p:cNvSpPr>
            <a:spLocks noGrp="1"/>
          </p:cNvSpPr>
          <p:nvPr>
            <p:ph type="sldNum" sz="quarter" idx="11"/>
          </p:nvPr>
        </p:nvSpPr>
        <p:spPr/>
        <p:txBody>
          <a:bodyPr/>
          <a:lstStyle/>
          <a:p>
            <a:fld id="{C2F57CEB-4A7C-48FB-9511-9EEBCAD2F75F}" type="slidenum">
              <a:rPr lang="en-US" smtClean="0"/>
              <a:t>10</a:t>
            </a:fld>
            <a:endParaRPr lang="en-US"/>
          </a:p>
        </p:txBody>
      </p:sp>
      <p:pic>
        <p:nvPicPr>
          <p:cNvPr id="3717" name="Picture 3716">
            <a:extLst>
              <a:ext uri="{FF2B5EF4-FFF2-40B4-BE49-F238E27FC236}">
                <a16:creationId xmlns:a16="http://schemas.microsoft.com/office/drawing/2014/main" id="{26C68649-D981-4542-80CB-135A3C8303D8}"/>
              </a:ext>
            </a:extLst>
          </p:cNvPr>
          <p:cNvPicPr>
            <a:picLocks noChangeAspect="1"/>
          </p:cNvPicPr>
          <p:nvPr/>
        </p:nvPicPr>
        <p:blipFill>
          <a:blip r:embed="rId3"/>
          <a:stretch>
            <a:fillRect/>
          </a:stretch>
        </p:blipFill>
        <p:spPr>
          <a:xfrm>
            <a:off x="0" y="1762456"/>
            <a:ext cx="5124124" cy="4774870"/>
          </a:xfrm>
          <a:prstGeom prst="rect">
            <a:avLst/>
          </a:prstGeom>
        </p:spPr>
      </p:pic>
      <p:pic>
        <p:nvPicPr>
          <p:cNvPr id="3954" name="Picture 3953">
            <a:extLst>
              <a:ext uri="{FF2B5EF4-FFF2-40B4-BE49-F238E27FC236}">
                <a16:creationId xmlns:a16="http://schemas.microsoft.com/office/drawing/2014/main" id="{4F66361F-4C12-42F6-95AA-D9C53CB76BB4}"/>
              </a:ext>
            </a:extLst>
          </p:cNvPr>
          <p:cNvPicPr>
            <a:picLocks noChangeAspect="1"/>
          </p:cNvPicPr>
          <p:nvPr/>
        </p:nvPicPr>
        <p:blipFill rotWithShape="1">
          <a:blip r:embed="rId4"/>
          <a:srcRect r="9140"/>
          <a:stretch/>
        </p:blipFill>
        <p:spPr>
          <a:xfrm>
            <a:off x="5219125" y="1868780"/>
            <a:ext cx="6896675" cy="4562222"/>
          </a:xfrm>
          <a:prstGeom prst="rect">
            <a:avLst/>
          </a:prstGeom>
        </p:spPr>
      </p:pic>
      <p:sp>
        <p:nvSpPr>
          <p:cNvPr id="3955" name="Arrow: Down 3954">
            <a:extLst>
              <a:ext uri="{FF2B5EF4-FFF2-40B4-BE49-F238E27FC236}">
                <a16:creationId xmlns:a16="http://schemas.microsoft.com/office/drawing/2014/main" id="{7957EF4A-DD1B-4FCB-9204-F01C54C83D3B}"/>
              </a:ext>
            </a:extLst>
          </p:cNvPr>
          <p:cNvSpPr/>
          <p:nvPr/>
        </p:nvSpPr>
        <p:spPr bwMode="auto">
          <a:xfrm rot="16200000">
            <a:off x="5487421" y="3303870"/>
            <a:ext cx="273951" cy="1350666"/>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3956" name="TextBox 3955">
            <a:extLst>
              <a:ext uri="{FF2B5EF4-FFF2-40B4-BE49-F238E27FC236}">
                <a16:creationId xmlns:a16="http://schemas.microsoft.com/office/drawing/2014/main" id="{CECADDF0-3E52-4AB3-B754-828C2083FE3F}"/>
              </a:ext>
            </a:extLst>
          </p:cNvPr>
          <p:cNvSpPr txBox="1"/>
          <p:nvPr/>
        </p:nvSpPr>
        <p:spPr>
          <a:xfrm>
            <a:off x="4749310" y="3538575"/>
            <a:ext cx="1750171" cy="338554"/>
          </a:xfrm>
          <a:prstGeom prst="rect">
            <a:avLst/>
          </a:prstGeom>
          <a:noFill/>
        </p:spPr>
        <p:txBody>
          <a:bodyPr wrap="square" rtlCol="0">
            <a:spAutoFit/>
          </a:bodyPr>
          <a:lstStyle/>
          <a:p>
            <a:pPr algn="ctr"/>
            <a:r>
              <a:rPr lang="en-US" sz="1600" b="1" dirty="0">
                <a:solidFill>
                  <a:schemeClr val="bg1"/>
                </a:solidFill>
              </a:rPr>
              <a:t>MS/MS of 611.07</a:t>
            </a:r>
          </a:p>
        </p:txBody>
      </p:sp>
      <p:sp>
        <p:nvSpPr>
          <p:cNvPr id="3957" name="TextBox 3956">
            <a:extLst>
              <a:ext uri="{FF2B5EF4-FFF2-40B4-BE49-F238E27FC236}">
                <a16:creationId xmlns:a16="http://schemas.microsoft.com/office/drawing/2014/main" id="{871B9497-FBF0-4E2B-AB03-34EA88F94626}"/>
              </a:ext>
            </a:extLst>
          </p:cNvPr>
          <p:cNvSpPr txBox="1"/>
          <p:nvPr/>
        </p:nvSpPr>
        <p:spPr>
          <a:xfrm>
            <a:off x="1063701" y="1423902"/>
            <a:ext cx="3423501" cy="338554"/>
          </a:xfrm>
          <a:prstGeom prst="rect">
            <a:avLst/>
          </a:prstGeom>
          <a:noFill/>
        </p:spPr>
        <p:txBody>
          <a:bodyPr wrap="none" rtlCol="0">
            <a:spAutoFit/>
          </a:bodyPr>
          <a:lstStyle/>
          <a:p>
            <a:pPr algn="ctr"/>
            <a:r>
              <a:rPr lang="en-US" sz="1600" b="1" dirty="0">
                <a:solidFill>
                  <a:srgbClr val="FF0000"/>
                </a:solidFill>
              </a:rPr>
              <a:t>Precursor: 583.52 [Far-CAIL+2O+BH]</a:t>
            </a:r>
            <a:r>
              <a:rPr lang="en-US" sz="1600" b="1" baseline="30000" dirty="0">
                <a:solidFill>
                  <a:srgbClr val="FF0000"/>
                </a:solidFill>
              </a:rPr>
              <a:t>3+ </a:t>
            </a:r>
          </a:p>
        </p:txBody>
      </p:sp>
      <p:graphicFrame>
        <p:nvGraphicFramePr>
          <p:cNvPr id="3958" name="Object 3957">
            <a:extLst>
              <a:ext uri="{FF2B5EF4-FFF2-40B4-BE49-F238E27FC236}">
                <a16:creationId xmlns:a16="http://schemas.microsoft.com/office/drawing/2014/main" id="{62F13914-9303-42E0-8F12-8B577180A3D6}"/>
              </a:ext>
            </a:extLst>
          </p:cNvPr>
          <p:cNvGraphicFramePr>
            <a:graphicFrameLocks noChangeAspect="1"/>
          </p:cNvGraphicFramePr>
          <p:nvPr>
            <p:extLst>
              <p:ext uri="{D42A27DB-BD31-4B8C-83A1-F6EECF244321}">
                <p14:modId xmlns:p14="http://schemas.microsoft.com/office/powerpoint/2010/main" val="3540773618"/>
              </p:ext>
            </p:extLst>
          </p:nvPr>
        </p:nvGraphicFramePr>
        <p:xfrm>
          <a:off x="144463" y="1979613"/>
          <a:ext cx="2955925" cy="1876425"/>
        </p:xfrm>
        <a:graphic>
          <a:graphicData uri="http://schemas.openxmlformats.org/presentationml/2006/ole">
            <mc:AlternateContent xmlns:mc="http://schemas.openxmlformats.org/markup-compatibility/2006">
              <mc:Choice xmlns:v="urn:schemas-microsoft-com:vml" Requires="v">
                <p:oleObj spid="_x0000_s11307" name="CS ChemDraw Drawing" r:id="rId5" imgW="2708325" imgH="1723526" progId="ChemDraw.Document.6.0">
                  <p:embed/>
                </p:oleObj>
              </mc:Choice>
              <mc:Fallback>
                <p:oleObj name="CS ChemDraw Drawing" r:id="rId5" imgW="2708325" imgH="1723526" progId="ChemDraw.Document.6.0">
                  <p:embed/>
                  <p:pic>
                    <p:nvPicPr>
                      <p:cNvPr id="27" name="Object 26">
                        <a:extLst>
                          <a:ext uri="{FF2B5EF4-FFF2-40B4-BE49-F238E27FC236}">
                            <a16:creationId xmlns:a16="http://schemas.microsoft.com/office/drawing/2014/main" id="{3F58DF38-E4BB-450F-BD98-6F11D8CFC317}"/>
                          </a:ext>
                        </a:extLst>
                      </p:cNvPr>
                      <p:cNvPicPr/>
                      <p:nvPr/>
                    </p:nvPicPr>
                    <p:blipFill>
                      <a:blip r:embed="rId6"/>
                      <a:stretch>
                        <a:fillRect/>
                      </a:stretch>
                    </p:blipFill>
                    <p:spPr>
                      <a:xfrm>
                        <a:off x="144463" y="1979613"/>
                        <a:ext cx="2955925" cy="1876425"/>
                      </a:xfrm>
                      <a:prstGeom prst="rect">
                        <a:avLst/>
                      </a:prstGeom>
                    </p:spPr>
                  </p:pic>
                </p:oleObj>
              </mc:Fallback>
            </mc:AlternateContent>
          </a:graphicData>
        </a:graphic>
      </p:graphicFrame>
      <p:sp>
        <p:nvSpPr>
          <p:cNvPr id="3960" name="TextBox 3959">
            <a:extLst>
              <a:ext uri="{FF2B5EF4-FFF2-40B4-BE49-F238E27FC236}">
                <a16:creationId xmlns:a16="http://schemas.microsoft.com/office/drawing/2014/main" id="{88ED7764-4848-4BF8-ACBB-80F235140930}"/>
              </a:ext>
            </a:extLst>
          </p:cNvPr>
          <p:cNvSpPr txBox="1"/>
          <p:nvPr/>
        </p:nvSpPr>
        <p:spPr>
          <a:xfrm>
            <a:off x="4500437" y="1366348"/>
            <a:ext cx="2830388" cy="738664"/>
          </a:xfrm>
          <a:prstGeom prst="rect">
            <a:avLst/>
          </a:prstGeom>
          <a:noFill/>
        </p:spPr>
        <p:txBody>
          <a:bodyPr wrap="square" rtlCol="0">
            <a:spAutoFit/>
          </a:bodyPr>
          <a:lstStyle/>
          <a:p>
            <a:pPr algn="ctr"/>
            <a:r>
              <a:rPr lang="en-US" sz="1400" b="1" dirty="0">
                <a:solidFill>
                  <a:schemeClr val="bg1"/>
                </a:solidFill>
              </a:rPr>
              <a:t>1457.88(Far-peptide) + </a:t>
            </a:r>
            <a:r>
              <a:rPr lang="en-US" sz="1400" b="1" dirty="0">
                <a:solidFill>
                  <a:srgbClr val="FF0000"/>
                </a:solidFill>
              </a:rPr>
              <a:t>31.99(2O) </a:t>
            </a:r>
            <a:r>
              <a:rPr lang="en-US" sz="1400" b="1" dirty="0">
                <a:solidFill>
                  <a:schemeClr val="bg1"/>
                </a:solidFill>
              </a:rPr>
              <a:t>+258.34 (BH) </a:t>
            </a:r>
          </a:p>
          <a:p>
            <a:pPr algn="ctr"/>
            <a:r>
              <a:rPr lang="en-US" sz="1400" b="1" dirty="0">
                <a:solidFill>
                  <a:schemeClr val="bg1"/>
                </a:solidFill>
              </a:rPr>
              <a:t>= 1748.21 Da</a:t>
            </a:r>
          </a:p>
        </p:txBody>
      </p:sp>
      <p:pic>
        <p:nvPicPr>
          <p:cNvPr id="3962" name="Picture 3961">
            <a:extLst>
              <a:ext uri="{FF2B5EF4-FFF2-40B4-BE49-F238E27FC236}">
                <a16:creationId xmlns:a16="http://schemas.microsoft.com/office/drawing/2014/main" id="{BF9F7F43-ABA1-4021-9CEA-A3B5920FA322}"/>
              </a:ext>
            </a:extLst>
          </p:cNvPr>
          <p:cNvPicPr>
            <a:picLocks noChangeAspect="1"/>
          </p:cNvPicPr>
          <p:nvPr/>
        </p:nvPicPr>
        <p:blipFill>
          <a:blip r:embed="rId7"/>
          <a:stretch>
            <a:fillRect/>
          </a:stretch>
        </p:blipFill>
        <p:spPr>
          <a:xfrm>
            <a:off x="5076320" y="2120547"/>
            <a:ext cx="1315038" cy="973794"/>
          </a:xfrm>
          <a:prstGeom prst="rect">
            <a:avLst/>
          </a:prstGeom>
        </p:spPr>
      </p:pic>
    </p:spTree>
    <p:extLst>
      <p:ext uri="{BB962C8B-B14F-4D97-AF65-F5344CB8AC3E}">
        <p14:creationId xmlns:p14="http://schemas.microsoft.com/office/powerpoint/2010/main" val="239233409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EBBD52-E3E9-48B7-8E75-112AF7750C16}"/>
              </a:ext>
            </a:extLst>
          </p:cNvPr>
          <p:cNvSpPr>
            <a:spLocks noGrp="1"/>
          </p:cNvSpPr>
          <p:nvPr>
            <p:ph type="sldNum" sz="quarter" idx="11"/>
          </p:nvPr>
        </p:nvSpPr>
        <p:spPr/>
        <p:txBody>
          <a:bodyPr/>
          <a:lstStyle/>
          <a:p>
            <a:fld id="{C2F57CEB-4A7C-48FB-9511-9EEBCAD2F75F}" type="slidenum">
              <a:rPr lang="en-US" smtClean="0"/>
              <a:t>11</a:t>
            </a:fld>
            <a:endParaRPr lang="en-US"/>
          </a:p>
        </p:txBody>
      </p:sp>
      <p:sp>
        <p:nvSpPr>
          <p:cNvPr id="5" name="Title 1">
            <a:extLst>
              <a:ext uri="{FF2B5EF4-FFF2-40B4-BE49-F238E27FC236}">
                <a16:creationId xmlns:a16="http://schemas.microsoft.com/office/drawing/2014/main" id="{3F666E81-A5B3-4762-BE01-28DE14C4790D}"/>
              </a:ext>
            </a:extLst>
          </p:cNvPr>
          <p:cNvSpPr>
            <a:spLocks noGrp="1"/>
          </p:cNvSpPr>
          <p:nvPr>
            <p:ph type="title"/>
          </p:nvPr>
        </p:nvSpPr>
        <p:spPr>
          <a:xfrm>
            <a:off x="508000" y="230189"/>
            <a:ext cx="11176000" cy="664797"/>
          </a:xfrm>
        </p:spPr>
        <p:txBody>
          <a:bodyPr/>
          <a:lstStyle/>
          <a:p>
            <a:r>
              <a:rPr lang="en-US" dirty="0"/>
              <a:t>MS2 of </a:t>
            </a:r>
            <a:r>
              <a:rPr lang="en-US" dirty="0" err="1"/>
              <a:t>farnesylated</a:t>
            </a:r>
            <a:r>
              <a:rPr lang="en-US" dirty="0"/>
              <a:t> REKKFFCAIL </a:t>
            </a:r>
          </a:p>
        </p:txBody>
      </p:sp>
      <p:pic>
        <p:nvPicPr>
          <p:cNvPr id="1481" name="Picture 1480">
            <a:extLst>
              <a:ext uri="{FF2B5EF4-FFF2-40B4-BE49-F238E27FC236}">
                <a16:creationId xmlns:a16="http://schemas.microsoft.com/office/drawing/2014/main" id="{3BC267C9-7471-4D1D-A101-DCE14A8753D1}"/>
              </a:ext>
            </a:extLst>
          </p:cNvPr>
          <p:cNvPicPr>
            <a:picLocks noChangeAspect="1"/>
          </p:cNvPicPr>
          <p:nvPr/>
        </p:nvPicPr>
        <p:blipFill rotWithShape="1">
          <a:blip r:embed="rId3"/>
          <a:srcRect l="6867" r="37323"/>
          <a:stretch/>
        </p:blipFill>
        <p:spPr>
          <a:xfrm>
            <a:off x="114300" y="1299444"/>
            <a:ext cx="5119483" cy="5328367"/>
          </a:xfrm>
          <a:prstGeom prst="rect">
            <a:avLst/>
          </a:prstGeom>
        </p:spPr>
      </p:pic>
      <p:pic>
        <p:nvPicPr>
          <p:cNvPr id="5042" name="Picture 5041">
            <a:extLst>
              <a:ext uri="{FF2B5EF4-FFF2-40B4-BE49-F238E27FC236}">
                <a16:creationId xmlns:a16="http://schemas.microsoft.com/office/drawing/2014/main" id="{5B14FE91-0442-46FC-B58A-0C27022FF9E5}"/>
              </a:ext>
            </a:extLst>
          </p:cNvPr>
          <p:cNvPicPr>
            <a:picLocks noChangeAspect="1"/>
          </p:cNvPicPr>
          <p:nvPr/>
        </p:nvPicPr>
        <p:blipFill rotWithShape="1">
          <a:blip r:embed="rId4"/>
          <a:srcRect l="5465" r="21380"/>
          <a:stretch/>
        </p:blipFill>
        <p:spPr>
          <a:xfrm>
            <a:off x="5459926" y="1658364"/>
            <a:ext cx="6617774" cy="4969447"/>
          </a:xfrm>
          <a:prstGeom prst="rect">
            <a:avLst/>
          </a:prstGeom>
        </p:spPr>
      </p:pic>
      <p:graphicFrame>
        <p:nvGraphicFramePr>
          <p:cNvPr id="5043" name="Object 5042">
            <a:extLst>
              <a:ext uri="{FF2B5EF4-FFF2-40B4-BE49-F238E27FC236}">
                <a16:creationId xmlns:a16="http://schemas.microsoft.com/office/drawing/2014/main" id="{535F2801-B794-41B7-A1B4-1317638CDD30}"/>
              </a:ext>
            </a:extLst>
          </p:cNvPr>
          <p:cNvGraphicFramePr>
            <a:graphicFrameLocks noChangeAspect="1"/>
          </p:cNvGraphicFramePr>
          <p:nvPr>
            <p:extLst>
              <p:ext uri="{D42A27DB-BD31-4B8C-83A1-F6EECF244321}">
                <p14:modId xmlns:p14="http://schemas.microsoft.com/office/powerpoint/2010/main" val="3711273945"/>
              </p:ext>
            </p:extLst>
          </p:nvPr>
        </p:nvGraphicFramePr>
        <p:xfrm>
          <a:off x="144463" y="1979613"/>
          <a:ext cx="2955925" cy="1876425"/>
        </p:xfrm>
        <a:graphic>
          <a:graphicData uri="http://schemas.openxmlformats.org/presentationml/2006/ole">
            <mc:AlternateContent xmlns:mc="http://schemas.openxmlformats.org/markup-compatibility/2006">
              <mc:Choice xmlns:v="urn:schemas-microsoft-com:vml" Requires="v">
                <p:oleObj spid="_x0000_s12372" name="CS ChemDraw Drawing" r:id="rId5" imgW="2708325" imgH="1723526" progId="ChemDraw.Document.6.0">
                  <p:embed/>
                </p:oleObj>
              </mc:Choice>
              <mc:Fallback>
                <p:oleObj name="CS ChemDraw Drawing" r:id="rId5" imgW="2708325" imgH="1723526" progId="ChemDraw.Document.6.0">
                  <p:embed/>
                  <p:pic>
                    <p:nvPicPr>
                      <p:cNvPr id="3958" name="Object 3957">
                        <a:extLst>
                          <a:ext uri="{FF2B5EF4-FFF2-40B4-BE49-F238E27FC236}">
                            <a16:creationId xmlns:a16="http://schemas.microsoft.com/office/drawing/2014/main" id="{62F13914-9303-42E0-8F12-8B577180A3D6}"/>
                          </a:ext>
                        </a:extLst>
                      </p:cNvPr>
                      <p:cNvPicPr/>
                      <p:nvPr/>
                    </p:nvPicPr>
                    <p:blipFill>
                      <a:blip r:embed="rId6"/>
                      <a:stretch>
                        <a:fillRect/>
                      </a:stretch>
                    </p:blipFill>
                    <p:spPr>
                      <a:xfrm>
                        <a:off x="144463" y="1979613"/>
                        <a:ext cx="2955925" cy="1876425"/>
                      </a:xfrm>
                      <a:prstGeom prst="rect">
                        <a:avLst/>
                      </a:prstGeom>
                    </p:spPr>
                  </p:pic>
                </p:oleObj>
              </mc:Fallback>
            </mc:AlternateContent>
          </a:graphicData>
        </a:graphic>
      </p:graphicFrame>
      <p:graphicFrame>
        <p:nvGraphicFramePr>
          <p:cNvPr id="5045" name="Object 5044">
            <a:extLst>
              <a:ext uri="{FF2B5EF4-FFF2-40B4-BE49-F238E27FC236}">
                <a16:creationId xmlns:a16="http://schemas.microsoft.com/office/drawing/2014/main" id="{BD20CD63-C275-4F53-AA73-5FF94DCB0F3A}"/>
              </a:ext>
            </a:extLst>
          </p:cNvPr>
          <p:cNvGraphicFramePr>
            <a:graphicFrameLocks noChangeAspect="1"/>
          </p:cNvGraphicFramePr>
          <p:nvPr>
            <p:extLst>
              <p:ext uri="{D42A27DB-BD31-4B8C-83A1-F6EECF244321}">
                <p14:modId xmlns:p14="http://schemas.microsoft.com/office/powerpoint/2010/main" val="885788760"/>
              </p:ext>
            </p:extLst>
          </p:nvPr>
        </p:nvGraphicFramePr>
        <p:xfrm>
          <a:off x="6096000" y="1857693"/>
          <a:ext cx="2954337" cy="1876425"/>
        </p:xfrm>
        <a:graphic>
          <a:graphicData uri="http://schemas.openxmlformats.org/presentationml/2006/ole">
            <mc:AlternateContent xmlns:mc="http://schemas.openxmlformats.org/markup-compatibility/2006">
              <mc:Choice xmlns:v="urn:schemas-microsoft-com:vml" Requires="v">
                <p:oleObj spid="_x0000_s12373" name="CS ChemDraw Drawing" r:id="rId7" imgW="2706624" imgH="1723526" progId="ChemDraw.Document.6.0">
                  <p:embed/>
                </p:oleObj>
              </mc:Choice>
              <mc:Fallback>
                <p:oleObj name="CS ChemDraw Drawing" r:id="rId7" imgW="2706624" imgH="1723526" progId="ChemDraw.Document.6.0">
                  <p:embed/>
                  <p:pic>
                    <p:nvPicPr>
                      <p:cNvPr id="5043" name="Object 5042">
                        <a:extLst>
                          <a:ext uri="{FF2B5EF4-FFF2-40B4-BE49-F238E27FC236}">
                            <a16:creationId xmlns:a16="http://schemas.microsoft.com/office/drawing/2014/main" id="{535F2801-B794-41B7-A1B4-1317638CDD30}"/>
                          </a:ext>
                        </a:extLst>
                      </p:cNvPr>
                      <p:cNvPicPr/>
                      <p:nvPr/>
                    </p:nvPicPr>
                    <p:blipFill>
                      <a:blip r:embed="rId8"/>
                      <a:stretch>
                        <a:fillRect/>
                      </a:stretch>
                    </p:blipFill>
                    <p:spPr>
                      <a:xfrm>
                        <a:off x="6096000" y="1857693"/>
                        <a:ext cx="2954337" cy="1876425"/>
                      </a:xfrm>
                      <a:prstGeom prst="rect">
                        <a:avLst/>
                      </a:prstGeom>
                    </p:spPr>
                  </p:pic>
                </p:oleObj>
              </mc:Fallback>
            </mc:AlternateContent>
          </a:graphicData>
        </a:graphic>
      </p:graphicFrame>
      <p:sp>
        <p:nvSpPr>
          <p:cNvPr id="5046" name="TextBox 5045">
            <a:extLst>
              <a:ext uri="{FF2B5EF4-FFF2-40B4-BE49-F238E27FC236}">
                <a16:creationId xmlns:a16="http://schemas.microsoft.com/office/drawing/2014/main" id="{AF9BDF0F-5F42-45FE-B1B9-0D1BA23E2999}"/>
              </a:ext>
            </a:extLst>
          </p:cNvPr>
          <p:cNvSpPr txBox="1"/>
          <p:nvPr/>
        </p:nvSpPr>
        <p:spPr>
          <a:xfrm>
            <a:off x="63116" y="1575155"/>
            <a:ext cx="3423501" cy="338554"/>
          </a:xfrm>
          <a:prstGeom prst="rect">
            <a:avLst/>
          </a:prstGeom>
          <a:noFill/>
        </p:spPr>
        <p:txBody>
          <a:bodyPr wrap="none" rtlCol="0">
            <a:spAutoFit/>
          </a:bodyPr>
          <a:lstStyle/>
          <a:p>
            <a:pPr algn="ctr"/>
            <a:r>
              <a:rPr lang="en-US" sz="1600" b="1" dirty="0">
                <a:solidFill>
                  <a:srgbClr val="FF0000"/>
                </a:solidFill>
              </a:rPr>
              <a:t>Precursor: 588.29 [Far-CAIL+3O+BH]</a:t>
            </a:r>
            <a:r>
              <a:rPr lang="en-US" sz="1600" b="1" baseline="30000" dirty="0">
                <a:solidFill>
                  <a:srgbClr val="FF0000"/>
                </a:solidFill>
              </a:rPr>
              <a:t>3+ </a:t>
            </a:r>
          </a:p>
        </p:txBody>
      </p:sp>
      <p:sp>
        <p:nvSpPr>
          <p:cNvPr id="5047" name="TextBox 5046">
            <a:extLst>
              <a:ext uri="{FF2B5EF4-FFF2-40B4-BE49-F238E27FC236}">
                <a16:creationId xmlns:a16="http://schemas.microsoft.com/office/drawing/2014/main" id="{EDA5430D-2691-4179-B68B-98CF67FDB553}"/>
              </a:ext>
            </a:extLst>
          </p:cNvPr>
          <p:cNvSpPr txBox="1"/>
          <p:nvPr/>
        </p:nvSpPr>
        <p:spPr>
          <a:xfrm>
            <a:off x="5724479" y="1489087"/>
            <a:ext cx="3423501" cy="338554"/>
          </a:xfrm>
          <a:prstGeom prst="rect">
            <a:avLst/>
          </a:prstGeom>
          <a:noFill/>
        </p:spPr>
        <p:txBody>
          <a:bodyPr wrap="none" rtlCol="0">
            <a:spAutoFit/>
          </a:bodyPr>
          <a:lstStyle/>
          <a:p>
            <a:pPr algn="ctr"/>
            <a:r>
              <a:rPr lang="en-US" sz="1600" b="1" dirty="0">
                <a:solidFill>
                  <a:srgbClr val="FF0000"/>
                </a:solidFill>
              </a:rPr>
              <a:t>Precursor: 592.87 [Far-CAIL+4O+BH]</a:t>
            </a:r>
            <a:r>
              <a:rPr lang="en-US" sz="1600" b="1" baseline="30000" dirty="0">
                <a:solidFill>
                  <a:srgbClr val="FF0000"/>
                </a:solidFill>
              </a:rPr>
              <a:t>3+ </a:t>
            </a:r>
          </a:p>
        </p:txBody>
      </p:sp>
      <p:sp>
        <p:nvSpPr>
          <p:cNvPr id="5048" name="TextBox 5047">
            <a:extLst>
              <a:ext uri="{FF2B5EF4-FFF2-40B4-BE49-F238E27FC236}">
                <a16:creationId xmlns:a16="http://schemas.microsoft.com/office/drawing/2014/main" id="{72D1D6C0-387B-4D0C-8FAF-3B1855CD9C44}"/>
              </a:ext>
            </a:extLst>
          </p:cNvPr>
          <p:cNvSpPr txBox="1"/>
          <p:nvPr/>
        </p:nvSpPr>
        <p:spPr>
          <a:xfrm>
            <a:off x="3486617" y="2206644"/>
            <a:ext cx="2830388" cy="646331"/>
          </a:xfrm>
          <a:prstGeom prst="rect">
            <a:avLst/>
          </a:prstGeom>
          <a:noFill/>
        </p:spPr>
        <p:txBody>
          <a:bodyPr wrap="square" rtlCol="0">
            <a:spAutoFit/>
          </a:bodyPr>
          <a:lstStyle/>
          <a:p>
            <a:pPr algn="ctr"/>
            <a:r>
              <a:rPr lang="en-US" sz="1200" b="1" dirty="0">
                <a:solidFill>
                  <a:schemeClr val="bg1"/>
                </a:solidFill>
              </a:rPr>
              <a:t>1457.88(Far-peptide) + </a:t>
            </a:r>
            <a:r>
              <a:rPr lang="en-US" sz="1200" b="1" dirty="0">
                <a:solidFill>
                  <a:srgbClr val="FF0000"/>
                </a:solidFill>
              </a:rPr>
              <a:t>47.98(3O) </a:t>
            </a:r>
            <a:r>
              <a:rPr lang="en-US" sz="1200" b="1" dirty="0">
                <a:solidFill>
                  <a:schemeClr val="bg1"/>
                </a:solidFill>
              </a:rPr>
              <a:t>+258.34 (BH) </a:t>
            </a:r>
          </a:p>
          <a:p>
            <a:pPr algn="ctr"/>
            <a:r>
              <a:rPr lang="en-US" sz="1200" b="1" dirty="0">
                <a:solidFill>
                  <a:schemeClr val="bg1"/>
                </a:solidFill>
              </a:rPr>
              <a:t>= 1764.21Da</a:t>
            </a:r>
          </a:p>
        </p:txBody>
      </p:sp>
      <p:pic>
        <p:nvPicPr>
          <p:cNvPr id="5050" name="Picture 5049">
            <a:extLst>
              <a:ext uri="{FF2B5EF4-FFF2-40B4-BE49-F238E27FC236}">
                <a16:creationId xmlns:a16="http://schemas.microsoft.com/office/drawing/2014/main" id="{A814DF37-8298-4F15-9641-1FA90D80B225}"/>
              </a:ext>
            </a:extLst>
          </p:cNvPr>
          <p:cNvPicPr>
            <a:picLocks noChangeAspect="1"/>
          </p:cNvPicPr>
          <p:nvPr/>
        </p:nvPicPr>
        <p:blipFill>
          <a:blip r:embed="rId9"/>
          <a:stretch>
            <a:fillRect/>
          </a:stretch>
        </p:blipFill>
        <p:spPr>
          <a:xfrm>
            <a:off x="4237049" y="2823184"/>
            <a:ext cx="1329524" cy="984521"/>
          </a:xfrm>
          <a:prstGeom prst="rect">
            <a:avLst/>
          </a:prstGeom>
        </p:spPr>
      </p:pic>
      <p:sp>
        <p:nvSpPr>
          <p:cNvPr id="5051" name="TextBox 5050">
            <a:extLst>
              <a:ext uri="{FF2B5EF4-FFF2-40B4-BE49-F238E27FC236}">
                <a16:creationId xmlns:a16="http://schemas.microsoft.com/office/drawing/2014/main" id="{BCDB57FF-322C-4978-A2DC-E91870BCA8A2}"/>
              </a:ext>
            </a:extLst>
          </p:cNvPr>
          <p:cNvSpPr txBox="1"/>
          <p:nvPr/>
        </p:nvSpPr>
        <p:spPr>
          <a:xfrm>
            <a:off x="9579764" y="2191314"/>
            <a:ext cx="2830388" cy="646331"/>
          </a:xfrm>
          <a:prstGeom prst="rect">
            <a:avLst/>
          </a:prstGeom>
          <a:noFill/>
        </p:spPr>
        <p:txBody>
          <a:bodyPr wrap="square" rtlCol="0">
            <a:spAutoFit/>
          </a:bodyPr>
          <a:lstStyle/>
          <a:p>
            <a:pPr algn="ctr"/>
            <a:r>
              <a:rPr lang="en-US" sz="1200" b="1" dirty="0">
                <a:solidFill>
                  <a:schemeClr val="bg1"/>
                </a:solidFill>
              </a:rPr>
              <a:t>1457.88(Far-peptide) + </a:t>
            </a:r>
            <a:r>
              <a:rPr lang="en-US" sz="1200" b="1" dirty="0">
                <a:solidFill>
                  <a:srgbClr val="FF0000"/>
                </a:solidFill>
              </a:rPr>
              <a:t>63.98(4O) </a:t>
            </a:r>
            <a:r>
              <a:rPr lang="en-US" sz="1200" b="1" dirty="0">
                <a:solidFill>
                  <a:schemeClr val="bg1"/>
                </a:solidFill>
              </a:rPr>
              <a:t>+258.34 (BH) </a:t>
            </a:r>
          </a:p>
          <a:p>
            <a:pPr algn="ctr"/>
            <a:r>
              <a:rPr lang="en-US" sz="1200" b="1" dirty="0">
                <a:solidFill>
                  <a:schemeClr val="bg1"/>
                </a:solidFill>
              </a:rPr>
              <a:t>= 1780.20Da</a:t>
            </a:r>
          </a:p>
        </p:txBody>
      </p:sp>
      <p:pic>
        <p:nvPicPr>
          <p:cNvPr id="5053" name="Picture 5052">
            <a:extLst>
              <a:ext uri="{FF2B5EF4-FFF2-40B4-BE49-F238E27FC236}">
                <a16:creationId xmlns:a16="http://schemas.microsoft.com/office/drawing/2014/main" id="{8ADCBE9E-F37A-4367-A748-B1B180FE9CB5}"/>
              </a:ext>
            </a:extLst>
          </p:cNvPr>
          <p:cNvPicPr>
            <a:picLocks noChangeAspect="1"/>
          </p:cNvPicPr>
          <p:nvPr/>
        </p:nvPicPr>
        <p:blipFill>
          <a:blip r:embed="rId10"/>
          <a:stretch>
            <a:fillRect/>
          </a:stretch>
        </p:blipFill>
        <p:spPr>
          <a:xfrm>
            <a:off x="10437609" y="2798532"/>
            <a:ext cx="1263440" cy="935585"/>
          </a:xfrm>
          <a:prstGeom prst="rect">
            <a:avLst/>
          </a:prstGeom>
        </p:spPr>
      </p:pic>
    </p:spTree>
    <p:extLst>
      <p:ext uri="{BB962C8B-B14F-4D97-AF65-F5344CB8AC3E}">
        <p14:creationId xmlns:p14="http://schemas.microsoft.com/office/powerpoint/2010/main" val="10155260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8991C1-C9B9-4F7B-88D6-8BBCAC01D3C5}"/>
              </a:ext>
            </a:extLst>
          </p:cNvPr>
          <p:cNvSpPr>
            <a:spLocks noGrp="1"/>
          </p:cNvSpPr>
          <p:nvPr>
            <p:ph type="sldNum" sz="quarter" idx="11"/>
          </p:nvPr>
        </p:nvSpPr>
        <p:spPr/>
        <p:txBody>
          <a:bodyPr/>
          <a:lstStyle/>
          <a:p>
            <a:fld id="{C2F57CEB-4A7C-48FB-9511-9EEBCAD2F75F}" type="slidenum">
              <a:rPr lang="en-US" smtClean="0"/>
              <a:t>12</a:t>
            </a:fld>
            <a:endParaRPr lang="en-US"/>
          </a:p>
        </p:txBody>
      </p:sp>
      <p:sp>
        <p:nvSpPr>
          <p:cNvPr id="5" name="Title 1">
            <a:extLst>
              <a:ext uri="{FF2B5EF4-FFF2-40B4-BE49-F238E27FC236}">
                <a16:creationId xmlns:a16="http://schemas.microsoft.com/office/drawing/2014/main" id="{4E4464D2-71E0-43E7-9442-E2977E7A0C00}"/>
              </a:ext>
            </a:extLst>
          </p:cNvPr>
          <p:cNvSpPr>
            <a:spLocks noGrp="1"/>
          </p:cNvSpPr>
          <p:nvPr>
            <p:ph type="title"/>
          </p:nvPr>
        </p:nvSpPr>
        <p:spPr>
          <a:xfrm>
            <a:off x="508000" y="230188"/>
            <a:ext cx="11176000" cy="665162"/>
          </a:xfrm>
        </p:spPr>
        <p:txBody>
          <a:bodyPr/>
          <a:lstStyle/>
          <a:p>
            <a:r>
              <a:rPr lang="en-US" dirty="0"/>
              <a:t>MS2 of </a:t>
            </a:r>
            <a:r>
              <a:rPr lang="en-US" dirty="0" err="1"/>
              <a:t>farnesylated</a:t>
            </a:r>
            <a:r>
              <a:rPr lang="en-US" dirty="0"/>
              <a:t> KHSSGCAFL</a:t>
            </a:r>
          </a:p>
        </p:txBody>
      </p:sp>
      <p:pic>
        <p:nvPicPr>
          <p:cNvPr id="1346" name="Picture 1345">
            <a:extLst>
              <a:ext uri="{FF2B5EF4-FFF2-40B4-BE49-F238E27FC236}">
                <a16:creationId xmlns:a16="http://schemas.microsoft.com/office/drawing/2014/main" id="{5BB03AF0-3643-4BE7-AD2F-837DA6272A4C}"/>
              </a:ext>
            </a:extLst>
          </p:cNvPr>
          <p:cNvPicPr>
            <a:picLocks noChangeAspect="1"/>
          </p:cNvPicPr>
          <p:nvPr/>
        </p:nvPicPr>
        <p:blipFill rotWithShape="1">
          <a:blip r:embed="rId3"/>
          <a:srcRect l="20139" r="30011"/>
          <a:stretch/>
        </p:blipFill>
        <p:spPr>
          <a:xfrm>
            <a:off x="474615" y="1823692"/>
            <a:ext cx="4723464" cy="5034308"/>
          </a:xfrm>
          <a:prstGeom prst="rect">
            <a:avLst/>
          </a:prstGeom>
        </p:spPr>
      </p:pic>
      <p:pic>
        <p:nvPicPr>
          <p:cNvPr id="2174" name="Picture 2173">
            <a:extLst>
              <a:ext uri="{FF2B5EF4-FFF2-40B4-BE49-F238E27FC236}">
                <a16:creationId xmlns:a16="http://schemas.microsoft.com/office/drawing/2014/main" id="{1AF99D5B-0DA3-4344-8A9D-16A1A73ED9E3}"/>
              </a:ext>
            </a:extLst>
          </p:cNvPr>
          <p:cNvPicPr>
            <a:picLocks noChangeAspect="1"/>
          </p:cNvPicPr>
          <p:nvPr/>
        </p:nvPicPr>
        <p:blipFill rotWithShape="1">
          <a:blip r:embed="rId4"/>
          <a:srcRect l="8172" r="19578"/>
          <a:stretch/>
        </p:blipFill>
        <p:spPr>
          <a:xfrm>
            <a:off x="5912528" y="1663355"/>
            <a:ext cx="6135457" cy="5034308"/>
          </a:xfrm>
          <a:prstGeom prst="rect">
            <a:avLst/>
          </a:prstGeom>
        </p:spPr>
      </p:pic>
      <p:sp>
        <p:nvSpPr>
          <p:cNvPr id="2175" name="TextBox 2174">
            <a:extLst>
              <a:ext uri="{FF2B5EF4-FFF2-40B4-BE49-F238E27FC236}">
                <a16:creationId xmlns:a16="http://schemas.microsoft.com/office/drawing/2014/main" id="{2963D776-4B75-458B-B94F-B8BF6C249203}"/>
              </a:ext>
            </a:extLst>
          </p:cNvPr>
          <p:cNvSpPr txBox="1"/>
          <p:nvPr/>
        </p:nvSpPr>
        <p:spPr>
          <a:xfrm>
            <a:off x="377839" y="1313653"/>
            <a:ext cx="3463577" cy="338554"/>
          </a:xfrm>
          <a:prstGeom prst="rect">
            <a:avLst/>
          </a:prstGeom>
          <a:noFill/>
        </p:spPr>
        <p:txBody>
          <a:bodyPr wrap="none" rtlCol="0">
            <a:spAutoFit/>
          </a:bodyPr>
          <a:lstStyle/>
          <a:p>
            <a:pPr algn="ctr"/>
            <a:r>
              <a:rPr lang="en-US" sz="1600" b="1" dirty="0">
                <a:solidFill>
                  <a:srgbClr val="FF0000"/>
                </a:solidFill>
              </a:rPr>
              <a:t>Precursor: 481.54 [Far-CAFL+2O+BH]</a:t>
            </a:r>
            <a:r>
              <a:rPr lang="en-US" sz="1600" b="1" baseline="30000" dirty="0">
                <a:solidFill>
                  <a:srgbClr val="FF0000"/>
                </a:solidFill>
              </a:rPr>
              <a:t>3+ </a:t>
            </a:r>
          </a:p>
        </p:txBody>
      </p:sp>
      <p:graphicFrame>
        <p:nvGraphicFramePr>
          <p:cNvPr id="2176" name="Object 2175">
            <a:extLst>
              <a:ext uri="{FF2B5EF4-FFF2-40B4-BE49-F238E27FC236}">
                <a16:creationId xmlns:a16="http://schemas.microsoft.com/office/drawing/2014/main" id="{BA878858-E55B-49D3-ADB4-259EA225F909}"/>
              </a:ext>
            </a:extLst>
          </p:cNvPr>
          <p:cNvGraphicFramePr>
            <a:graphicFrameLocks noChangeAspect="1"/>
          </p:cNvGraphicFramePr>
          <p:nvPr>
            <p:extLst>
              <p:ext uri="{D42A27DB-BD31-4B8C-83A1-F6EECF244321}">
                <p14:modId xmlns:p14="http://schemas.microsoft.com/office/powerpoint/2010/main" val="2549609077"/>
              </p:ext>
            </p:extLst>
          </p:nvPr>
        </p:nvGraphicFramePr>
        <p:xfrm>
          <a:off x="165931" y="2651124"/>
          <a:ext cx="2840037" cy="1876425"/>
        </p:xfrm>
        <a:graphic>
          <a:graphicData uri="http://schemas.openxmlformats.org/presentationml/2006/ole">
            <mc:AlternateContent xmlns:mc="http://schemas.openxmlformats.org/markup-compatibility/2006">
              <mc:Choice xmlns:v="urn:schemas-microsoft-com:vml" Requires="v">
                <p:oleObj spid="_x0000_s16457" name="CS ChemDraw Drawing" r:id="rId5" imgW="2601574" imgH="1723526" progId="ChemDraw.Document.6.0">
                  <p:embed/>
                </p:oleObj>
              </mc:Choice>
              <mc:Fallback>
                <p:oleObj name="CS ChemDraw Drawing" r:id="rId5" imgW="2601574" imgH="1723526" progId="ChemDraw.Document.6.0">
                  <p:embed/>
                  <p:pic>
                    <p:nvPicPr>
                      <p:cNvPr id="3958" name="Object 3957">
                        <a:extLst>
                          <a:ext uri="{FF2B5EF4-FFF2-40B4-BE49-F238E27FC236}">
                            <a16:creationId xmlns:a16="http://schemas.microsoft.com/office/drawing/2014/main" id="{62F13914-9303-42E0-8F12-8B577180A3D6}"/>
                          </a:ext>
                        </a:extLst>
                      </p:cNvPr>
                      <p:cNvPicPr/>
                      <p:nvPr/>
                    </p:nvPicPr>
                    <p:blipFill>
                      <a:blip r:embed="rId6"/>
                      <a:stretch>
                        <a:fillRect/>
                      </a:stretch>
                    </p:blipFill>
                    <p:spPr>
                      <a:xfrm>
                        <a:off x="165931" y="2651124"/>
                        <a:ext cx="2840037" cy="1876425"/>
                      </a:xfrm>
                      <a:prstGeom prst="rect">
                        <a:avLst/>
                      </a:prstGeom>
                    </p:spPr>
                  </p:pic>
                </p:oleObj>
              </mc:Fallback>
            </mc:AlternateContent>
          </a:graphicData>
        </a:graphic>
      </p:graphicFrame>
      <p:sp>
        <p:nvSpPr>
          <p:cNvPr id="2177" name="TextBox 2176">
            <a:extLst>
              <a:ext uri="{FF2B5EF4-FFF2-40B4-BE49-F238E27FC236}">
                <a16:creationId xmlns:a16="http://schemas.microsoft.com/office/drawing/2014/main" id="{F3228548-0A30-4C55-8893-D7CDE8362184}"/>
              </a:ext>
            </a:extLst>
          </p:cNvPr>
          <p:cNvSpPr txBox="1"/>
          <p:nvPr/>
        </p:nvSpPr>
        <p:spPr>
          <a:xfrm>
            <a:off x="3761855" y="1348779"/>
            <a:ext cx="2830388" cy="738664"/>
          </a:xfrm>
          <a:prstGeom prst="rect">
            <a:avLst/>
          </a:prstGeom>
          <a:noFill/>
        </p:spPr>
        <p:txBody>
          <a:bodyPr wrap="square" rtlCol="0">
            <a:spAutoFit/>
          </a:bodyPr>
          <a:lstStyle/>
          <a:p>
            <a:pPr algn="ctr"/>
            <a:r>
              <a:rPr lang="en-US" sz="1400" b="1" dirty="0">
                <a:solidFill>
                  <a:schemeClr val="bg1"/>
                </a:solidFill>
              </a:rPr>
              <a:t>1152.64(Far-peptide) + </a:t>
            </a:r>
            <a:r>
              <a:rPr lang="en-US" sz="1400" b="1" dirty="0">
                <a:solidFill>
                  <a:srgbClr val="FF0000"/>
                </a:solidFill>
              </a:rPr>
              <a:t>31.99(2O) </a:t>
            </a:r>
            <a:r>
              <a:rPr lang="en-US" sz="1400" b="1" dirty="0">
                <a:solidFill>
                  <a:schemeClr val="bg1"/>
                </a:solidFill>
              </a:rPr>
              <a:t>+258.34 (BH) </a:t>
            </a:r>
          </a:p>
          <a:p>
            <a:pPr algn="ctr"/>
            <a:r>
              <a:rPr lang="en-US" sz="1400" b="1" dirty="0">
                <a:solidFill>
                  <a:schemeClr val="bg1"/>
                </a:solidFill>
              </a:rPr>
              <a:t>= 1442.97 Da</a:t>
            </a:r>
          </a:p>
        </p:txBody>
      </p:sp>
      <p:pic>
        <p:nvPicPr>
          <p:cNvPr id="2179" name="Picture 2178">
            <a:extLst>
              <a:ext uri="{FF2B5EF4-FFF2-40B4-BE49-F238E27FC236}">
                <a16:creationId xmlns:a16="http://schemas.microsoft.com/office/drawing/2014/main" id="{7FF3BEC7-1003-4F99-A396-C92BA30DC9C3}"/>
              </a:ext>
            </a:extLst>
          </p:cNvPr>
          <p:cNvPicPr>
            <a:picLocks noChangeAspect="1"/>
          </p:cNvPicPr>
          <p:nvPr/>
        </p:nvPicPr>
        <p:blipFill>
          <a:blip r:embed="rId7"/>
          <a:stretch>
            <a:fillRect/>
          </a:stretch>
        </p:blipFill>
        <p:spPr>
          <a:xfrm>
            <a:off x="4504948" y="2033370"/>
            <a:ext cx="1067048" cy="790155"/>
          </a:xfrm>
          <a:prstGeom prst="rect">
            <a:avLst/>
          </a:prstGeom>
        </p:spPr>
      </p:pic>
      <p:pic>
        <p:nvPicPr>
          <p:cNvPr id="2181" name="Picture 2180">
            <a:extLst>
              <a:ext uri="{FF2B5EF4-FFF2-40B4-BE49-F238E27FC236}">
                <a16:creationId xmlns:a16="http://schemas.microsoft.com/office/drawing/2014/main" id="{3E934DFC-E52C-40E6-B42F-253D76F926BE}"/>
              </a:ext>
            </a:extLst>
          </p:cNvPr>
          <p:cNvPicPr>
            <a:picLocks noChangeAspect="1"/>
          </p:cNvPicPr>
          <p:nvPr/>
        </p:nvPicPr>
        <p:blipFill>
          <a:blip r:embed="rId8"/>
          <a:stretch>
            <a:fillRect/>
          </a:stretch>
        </p:blipFill>
        <p:spPr>
          <a:xfrm>
            <a:off x="4504948" y="2898335"/>
            <a:ext cx="1125873" cy="622958"/>
          </a:xfrm>
          <a:prstGeom prst="rect">
            <a:avLst/>
          </a:prstGeom>
        </p:spPr>
      </p:pic>
      <p:graphicFrame>
        <p:nvGraphicFramePr>
          <p:cNvPr id="2182" name="Object 2181">
            <a:extLst>
              <a:ext uri="{FF2B5EF4-FFF2-40B4-BE49-F238E27FC236}">
                <a16:creationId xmlns:a16="http://schemas.microsoft.com/office/drawing/2014/main" id="{BBB4A04A-21FE-4557-BA03-1441D984177E}"/>
              </a:ext>
            </a:extLst>
          </p:cNvPr>
          <p:cNvGraphicFramePr>
            <a:graphicFrameLocks noChangeAspect="1"/>
          </p:cNvGraphicFramePr>
          <p:nvPr>
            <p:extLst>
              <p:ext uri="{D42A27DB-BD31-4B8C-83A1-F6EECF244321}">
                <p14:modId xmlns:p14="http://schemas.microsoft.com/office/powerpoint/2010/main" val="1886685871"/>
              </p:ext>
            </p:extLst>
          </p:nvPr>
        </p:nvGraphicFramePr>
        <p:xfrm>
          <a:off x="5868988" y="2587625"/>
          <a:ext cx="2830512" cy="1884363"/>
        </p:xfrm>
        <a:graphic>
          <a:graphicData uri="http://schemas.openxmlformats.org/presentationml/2006/ole">
            <mc:AlternateContent xmlns:mc="http://schemas.openxmlformats.org/markup-compatibility/2006">
              <mc:Choice xmlns:v="urn:schemas-microsoft-com:vml" Requires="v">
                <p:oleObj spid="_x0000_s16458" name="CS ChemDraw Drawing" r:id="rId9" imgW="2593919" imgH="1731201" progId="ChemDraw.Document.6.0">
                  <p:embed/>
                </p:oleObj>
              </mc:Choice>
              <mc:Fallback>
                <p:oleObj name="CS ChemDraw Drawing" r:id="rId9" imgW="2593919" imgH="1731201" progId="ChemDraw.Document.6.0">
                  <p:embed/>
                  <p:pic>
                    <p:nvPicPr>
                      <p:cNvPr id="5043" name="Object 5042">
                        <a:extLst>
                          <a:ext uri="{FF2B5EF4-FFF2-40B4-BE49-F238E27FC236}">
                            <a16:creationId xmlns:a16="http://schemas.microsoft.com/office/drawing/2014/main" id="{535F2801-B794-41B7-A1B4-1317638CDD30}"/>
                          </a:ext>
                        </a:extLst>
                      </p:cNvPr>
                      <p:cNvPicPr/>
                      <p:nvPr/>
                    </p:nvPicPr>
                    <p:blipFill>
                      <a:blip r:embed="rId10"/>
                      <a:stretch>
                        <a:fillRect/>
                      </a:stretch>
                    </p:blipFill>
                    <p:spPr>
                      <a:xfrm>
                        <a:off x="5868988" y="2587625"/>
                        <a:ext cx="2830512" cy="1884363"/>
                      </a:xfrm>
                      <a:prstGeom prst="rect">
                        <a:avLst/>
                      </a:prstGeom>
                    </p:spPr>
                  </p:pic>
                </p:oleObj>
              </mc:Fallback>
            </mc:AlternateContent>
          </a:graphicData>
        </a:graphic>
      </p:graphicFrame>
      <p:sp>
        <p:nvSpPr>
          <p:cNvPr id="2183" name="TextBox 2182">
            <a:extLst>
              <a:ext uri="{FF2B5EF4-FFF2-40B4-BE49-F238E27FC236}">
                <a16:creationId xmlns:a16="http://schemas.microsoft.com/office/drawing/2014/main" id="{C9C6F8C8-6D7E-4765-817F-598171710DB1}"/>
              </a:ext>
            </a:extLst>
          </p:cNvPr>
          <p:cNvSpPr txBox="1"/>
          <p:nvPr/>
        </p:nvSpPr>
        <p:spPr>
          <a:xfrm>
            <a:off x="7333269" y="1313653"/>
            <a:ext cx="3463577" cy="338554"/>
          </a:xfrm>
          <a:prstGeom prst="rect">
            <a:avLst/>
          </a:prstGeom>
          <a:noFill/>
        </p:spPr>
        <p:txBody>
          <a:bodyPr wrap="none" rtlCol="0">
            <a:spAutoFit/>
          </a:bodyPr>
          <a:lstStyle/>
          <a:p>
            <a:pPr algn="ctr"/>
            <a:r>
              <a:rPr lang="en-US" sz="1600" b="1" dirty="0">
                <a:solidFill>
                  <a:srgbClr val="FF0000"/>
                </a:solidFill>
              </a:rPr>
              <a:t>Precursor: 487.22 [Far-CAFL+3O+BH]</a:t>
            </a:r>
            <a:r>
              <a:rPr lang="en-US" sz="1600" b="1" baseline="30000" dirty="0">
                <a:solidFill>
                  <a:srgbClr val="FF0000"/>
                </a:solidFill>
              </a:rPr>
              <a:t>3+ </a:t>
            </a:r>
          </a:p>
        </p:txBody>
      </p:sp>
      <p:sp>
        <p:nvSpPr>
          <p:cNvPr id="2184" name="TextBox 2183">
            <a:extLst>
              <a:ext uri="{FF2B5EF4-FFF2-40B4-BE49-F238E27FC236}">
                <a16:creationId xmlns:a16="http://schemas.microsoft.com/office/drawing/2014/main" id="{ECD6B127-9637-4A19-BBD4-A3F8939D2F4B}"/>
              </a:ext>
            </a:extLst>
          </p:cNvPr>
          <p:cNvSpPr txBox="1"/>
          <p:nvPr/>
        </p:nvSpPr>
        <p:spPr>
          <a:xfrm>
            <a:off x="9413949" y="1960618"/>
            <a:ext cx="2830388" cy="738664"/>
          </a:xfrm>
          <a:prstGeom prst="rect">
            <a:avLst/>
          </a:prstGeom>
          <a:noFill/>
        </p:spPr>
        <p:txBody>
          <a:bodyPr wrap="square" rtlCol="0">
            <a:spAutoFit/>
          </a:bodyPr>
          <a:lstStyle/>
          <a:p>
            <a:pPr algn="ctr"/>
            <a:r>
              <a:rPr lang="en-US" sz="1400" b="1" dirty="0">
                <a:solidFill>
                  <a:schemeClr val="bg1"/>
                </a:solidFill>
              </a:rPr>
              <a:t>1152.64(Far-peptide) + </a:t>
            </a:r>
            <a:r>
              <a:rPr lang="en-US" sz="1400" b="1" dirty="0">
                <a:solidFill>
                  <a:srgbClr val="FF0000"/>
                </a:solidFill>
              </a:rPr>
              <a:t>47.98(3O) </a:t>
            </a:r>
            <a:r>
              <a:rPr lang="en-US" sz="1400" b="1" dirty="0">
                <a:solidFill>
                  <a:schemeClr val="bg1"/>
                </a:solidFill>
              </a:rPr>
              <a:t>+258.34 (BH) </a:t>
            </a:r>
          </a:p>
          <a:p>
            <a:pPr algn="ctr"/>
            <a:r>
              <a:rPr lang="en-US" sz="1400" b="1" dirty="0">
                <a:solidFill>
                  <a:schemeClr val="bg1"/>
                </a:solidFill>
              </a:rPr>
              <a:t>= 1458.96 Da</a:t>
            </a:r>
          </a:p>
        </p:txBody>
      </p:sp>
      <p:pic>
        <p:nvPicPr>
          <p:cNvPr id="2186" name="Picture 2185">
            <a:extLst>
              <a:ext uri="{FF2B5EF4-FFF2-40B4-BE49-F238E27FC236}">
                <a16:creationId xmlns:a16="http://schemas.microsoft.com/office/drawing/2014/main" id="{685A56C6-AF73-4ADB-BC7E-E984580805CF}"/>
              </a:ext>
            </a:extLst>
          </p:cNvPr>
          <p:cNvPicPr>
            <a:picLocks noChangeAspect="1"/>
          </p:cNvPicPr>
          <p:nvPr/>
        </p:nvPicPr>
        <p:blipFill>
          <a:blip r:embed="rId11"/>
          <a:stretch>
            <a:fillRect/>
          </a:stretch>
        </p:blipFill>
        <p:spPr>
          <a:xfrm>
            <a:off x="9980181" y="2651124"/>
            <a:ext cx="1220051" cy="903455"/>
          </a:xfrm>
          <a:prstGeom prst="rect">
            <a:avLst/>
          </a:prstGeom>
        </p:spPr>
      </p:pic>
    </p:spTree>
    <p:extLst>
      <p:ext uri="{BB962C8B-B14F-4D97-AF65-F5344CB8AC3E}">
        <p14:creationId xmlns:p14="http://schemas.microsoft.com/office/powerpoint/2010/main" val="36740273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ACB2AA-B098-476B-A744-94ECD0C0CDAD}"/>
              </a:ext>
            </a:extLst>
          </p:cNvPr>
          <p:cNvSpPr>
            <a:spLocks noGrp="1"/>
          </p:cNvSpPr>
          <p:nvPr>
            <p:ph type="sldNum" sz="quarter" idx="11"/>
          </p:nvPr>
        </p:nvSpPr>
        <p:spPr/>
        <p:txBody>
          <a:bodyPr/>
          <a:lstStyle/>
          <a:p>
            <a:fld id="{C2F57CEB-4A7C-48FB-9511-9EEBCAD2F75F}" type="slidenum">
              <a:rPr lang="en-US" smtClean="0"/>
              <a:t>13</a:t>
            </a:fld>
            <a:endParaRPr lang="en-US"/>
          </a:p>
        </p:txBody>
      </p:sp>
      <p:sp>
        <p:nvSpPr>
          <p:cNvPr id="5" name="Title 1">
            <a:extLst>
              <a:ext uri="{FF2B5EF4-FFF2-40B4-BE49-F238E27FC236}">
                <a16:creationId xmlns:a16="http://schemas.microsoft.com/office/drawing/2014/main" id="{D8602E8C-8F60-4224-93B2-55EAF64F6827}"/>
              </a:ext>
            </a:extLst>
          </p:cNvPr>
          <p:cNvSpPr>
            <a:spLocks noGrp="1"/>
          </p:cNvSpPr>
          <p:nvPr>
            <p:ph type="title"/>
          </p:nvPr>
        </p:nvSpPr>
        <p:spPr>
          <a:xfrm>
            <a:off x="508000" y="230188"/>
            <a:ext cx="11176000" cy="665162"/>
          </a:xfrm>
        </p:spPr>
        <p:txBody>
          <a:bodyPr/>
          <a:lstStyle/>
          <a:p>
            <a:r>
              <a:rPr lang="en-US" dirty="0"/>
              <a:t>MS2 of </a:t>
            </a:r>
            <a:r>
              <a:rPr lang="en-US" dirty="0" err="1"/>
              <a:t>farnesylated</a:t>
            </a:r>
            <a:r>
              <a:rPr lang="en-US" dirty="0"/>
              <a:t> KHSSGCAFL</a:t>
            </a:r>
          </a:p>
        </p:txBody>
      </p:sp>
      <p:pic>
        <p:nvPicPr>
          <p:cNvPr id="2537" name="Picture 2536">
            <a:extLst>
              <a:ext uri="{FF2B5EF4-FFF2-40B4-BE49-F238E27FC236}">
                <a16:creationId xmlns:a16="http://schemas.microsoft.com/office/drawing/2014/main" id="{3309C1BC-E388-43FE-85B3-4587EDABA2E0}"/>
              </a:ext>
            </a:extLst>
          </p:cNvPr>
          <p:cNvPicPr>
            <a:picLocks noChangeAspect="1"/>
          </p:cNvPicPr>
          <p:nvPr/>
        </p:nvPicPr>
        <p:blipFill rotWithShape="1">
          <a:blip r:embed="rId3"/>
          <a:srcRect l="10250" r="38118"/>
          <a:stretch/>
        </p:blipFill>
        <p:spPr>
          <a:xfrm>
            <a:off x="2334826" y="1585682"/>
            <a:ext cx="4989251" cy="5334462"/>
          </a:xfrm>
          <a:prstGeom prst="rect">
            <a:avLst/>
          </a:prstGeom>
        </p:spPr>
      </p:pic>
      <p:graphicFrame>
        <p:nvGraphicFramePr>
          <p:cNvPr id="2538" name="Object 2537">
            <a:extLst>
              <a:ext uri="{FF2B5EF4-FFF2-40B4-BE49-F238E27FC236}">
                <a16:creationId xmlns:a16="http://schemas.microsoft.com/office/drawing/2014/main" id="{7383BFED-48AA-4750-9B0A-5C529DC3D186}"/>
              </a:ext>
            </a:extLst>
          </p:cNvPr>
          <p:cNvGraphicFramePr>
            <a:graphicFrameLocks noChangeAspect="1"/>
          </p:cNvGraphicFramePr>
          <p:nvPr>
            <p:extLst>
              <p:ext uri="{D42A27DB-BD31-4B8C-83A1-F6EECF244321}">
                <p14:modId xmlns:p14="http://schemas.microsoft.com/office/powerpoint/2010/main" val="3594753601"/>
              </p:ext>
            </p:extLst>
          </p:nvPr>
        </p:nvGraphicFramePr>
        <p:xfrm>
          <a:off x="1417638" y="1819275"/>
          <a:ext cx="2828925" cy="1900238"/>
        </p:xfrm>
        <a:graphic>
          <a:graphicData uri="http://schemas.openxmlformats.org/presentationml/2006/ole">
            <mc:AlternateContent xmlns:mc="http://schemas.openxmlformats.org/markup-compatibility/2006">
              <mc:Choice xmlns:v="urn:schemas-microsoft-com:vml" Requires="v">
                <p:oleObj spid="_x0000_s17443" name="CS ChemDraw Drawing" r:id="rId4" imgW="2592218" imgH="1746551" progId="ChemDraw.Document.6.0">
                  <p:embed/>
                </p:oleObj>
              </mc:Choice>
              <mc:Fallback>
                <p:oleObj name="CS ChemDraw Drawing" r:id="rId4" imgW="2592218" imgH="1746551" progId="ChemDraw.Document.6.0">
                  <p:embed/>
                  <p:pic>
                    <p:nvPicPr>
                      <p:cNvPr id="5045" name="Object 5044">
                        <a:extLst>
                          <a:ext uri="{FF2B5EF4-FFF2-40B4-BE49-F238E27FC236}">
                            <a16:creationId xmlns:a16="http://schemas.microsoft.com/office/drawing/2014/main" id="{BD20CD63-C275-4F53-AA73-5FF94DCB0F3A}"/>
                          </a:ext>
                        </a:extLst>
                      </p:cNvPr>
                      <p:cNvPicPr/>
                      <p:nvPr/>
                    </p:nvPicPr>
                    <p:blipFill>
                      <a:blip r:embed="rId5"/>
                      <a:stretch>
                        <a:fillRect/>
                      </a:stretch>
                    </p:blipFill>
                    <p:spPr>
                      <a:xfrm>
                        <a:off x="1417638" y="1819275"/>
                        <a:ext cx="2828925" cy="1900238"/>
                      </a:xfrm>
                      <a:prstGeom prst="rect">
                        <a:avLst/>
                      </a:prstGeom>
                    </p:spPr>
                  </p:pic>
                </p:oleObj>
              </mc:Fallback>
            </mc:AlternateContent>
          </a:graphicData>
        </a:graphic>
      </p:graphicFrame>
      <p:sp>
        <p:nvSpPr>
          <p:cNvPr id="2539" name="TextBox 2538">
            <a:extLst>
              <a:ext uri="{FF2B5EF4-FFF2-40B4-BE49-F238E27FC236}">
                <a16:creationId xmlns:a16="http://schemas.microsoft.com/office/drawing/2014/main" id="{0CF971F3-45D6-4DC7-A6D3-AF6AD23815DE}"/>
              </a:ext>
            </a:extLst>
          </p:cNvPr>
          <p:cNvSpPr txBox="1"/>
          <p:nvPr/>
        </p:nvSpPr>
        <p:spPr>
          <a:xfrm>
            <a:off x="963767" y="1462454"/>
            <a:ext cx="3463577" cy="338554"/>
          </a:xfrm>
          <a:prstGeom prst="rect">
            <a:avLst/>
          </a:prstGeom>
          <a:noFill/>
        </p:spPr>
        <p:txBody>
          <a:bodyPr wrap="none" rtlCol="0">
            <a:spAutoFit/>
          </a:bodyPr>
          <a:lstStyle/>
          <a:p>
            <a:pPr algn="ctr"/>
            <a:r>
              <a:rPr lang="en-US" sz="1600" b="1" dirty="0">
                <a:solidFill>
                  <a:srgbClr val="FF0000"/>
                </a:solidFill>
              </a:rPr>
              <a:t>Precursor: 493.32 [Far-CAFL+4O+BH]</a:t>
            </a:r>
            <a:r>
              <a:rPr lang="en-US" sz="1600" b="1" baseline="30000" dirty="0">
                <a:solidFill>
                  <a:srgbClr val="FF0000"/>
                </a:solidFill>
              </a:rPr>
              <a:t>3+ </a:t>
            </a:r>
          </a:p>
        </p:txBody>
      </p:sp>
      <p:sp>
        <p:nvSpPr>
          <p:cNvPr id="2540" name="TextBox 2539">
            <a:extLst>
              <a:ext uri="{FF2B5EF4-FFF2-40B4-BE49-F238E27FC236}">
                <a16:creationId xmlns:a16="http://schemas.microsoft.com/office/drawing/2014/main" id="{AF34E2DE-10DB-4B37-8FA4-254F5C5E74E0}"/>
              </a:ext>
            </a:extLst>
          </p:cNvPr>
          <p:cNvSpPr txBox="1"/>
          <p:nvPr/>
        </p:nvSpPr>
        <p:spPr>
          <a:xfrm>
            <a:off x="7455857" y="2171825"/>
            <a:ext cx="4216136" cy="584775"/>
          </a:xfrm>
          <a:prstGeom prst="rect">
            <a:avLst/>
          </a:prstGeom>
          <a:noFill/>
        </p:spPr>
        <p:txBody>
          <a:bodyPr wrap="square" rtlCol="0">
            <a:spAutoFit/>
          </a:bodyPr>
          <a:lstStyle/>
          <a:p>
            <a:pPr algn="ctr"/>
            <a:r>
              <a:rPr lang="en-US" sz="1600" b="1" dirty="0">
                <a:solidFill>
                  <a:schemeClr val="bg1"/>
                </a:solidFill>
              </a:rPr>
              <a:t>1152.64(Far-peptide) + </a:t>
            </a:r>
            <a:r>
              <a:rPr lang="en-US" sz="1600" b="1" dirty="0">
                <a:solidFill>
                  <a:srgbClr val="FF0000"/>
                </a:solidFill>
              </a:rPr>
              <a:t>63.98(4O) </a:t>
            </a:r>
            <a:r>
              <a:rPr lang="en-US" sz="1600" b="1" dirty="0">
                <a:solidFill>
                  <a:schemeClr val="bg1"/>
                </a:solidFill>
              </a:rPr>
              <a:t>+258.34 (BH) </a:t>
            </a:r>
          </a:p>
          <a:p>
            <a:pPr algn="ctr"/>
            <a:r>
              <a:rPr lang="en-US" sz="1600" b="1" dirty="0">
                <a:solidFill>
                  <a:schemeClr val="bg1"/>
                </a:solidFill>
              </a:rPr>
              <a:t>= 1474.96 Da</a:t>
            </a:r>
          </a:p>
        </p:txBody>
      </p:sp>
      <p:pic>
        <p:nvPicPr>
          <p:cNvPr id="2542" name="Picture 2541">
            <a:extLst>
              <a:ext uri="{FF2B5EF4-FFF2-40B4-BE49-F238E27FC236}">
                <a16:creationId xmlns:a16="http://schemas.microsoft.com/office/drawing/2014/main" id="{04EB82DA-7080-4B4A-A3B9-8DBE5D63B908}"/>
              </a:ext>
            </a:extLst>
          </p:cNvPr>
          <p:cNvPicPr>
            <a:picLocks noChangeAspect="1"/>
          </p:cNvPicPr>
          <p:nvPr/>
        </p:nvPicPr>
        <p:blipFill>
          <a:blip r:embed="rId6"/>
          <a:stretch>
            <a:fillRect/>
          </a:stretch>
        </p:blipFill>
        <p:spPr>
          <a:xfrm>
            <a:off x="8634354" y="2798533"/>
            <a:ext cx="1531756" cy="1134275"/>
          </a:xfrm>
          <a:prstGeom prst="rect">
            <a:avLst/>
          </a:prstGeom>
        </p:spPr>
      </p:pic>
    </p:spTree>
    <p:extLst>
      <p:ext uri="{BB962C8B-B14F-4D97-AF65-F5344CB8AC3E}">
        <p14:creationId xmlns:p14="http://schemas.microsoft.com/office/powerpoint/2010/main" val="14794863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1091A-36F3-403F-9F3A-3F3E0B4997D8}"/>
              </a:ext>
            </a:extLst>
          </p:cNvPr>
          <p:cNvSpPr>
            <a:spLocks noGrp="1"/>
          </p:cNvSpPr>
          <p:nvPr>
            <p:ph type="title"/>
          </p:nvPr>
        </p:nvSpPr>
        <p:spPr/>
        <p:txBody>
          <a:bodyPr/>
          <a:lstStyle/>
          <a:p>
            <a:r>
              <a:rPr lang="en-US" dirty="0"/>
              <a:t>KRas4b protein sequence</a:t>
            </a:r>
          </a:p>
        </p:txBody>
      </p:sp>
      <p:sp>
        <p:nvSpPr>
          <p:cNvPr id="3" name="Text Placeholder 2">
            <a:extLst>
              <a:ext uri="{FF2B5EF4-FFF2-40B4-BE49-F238E27FC236}">
                <a16:creationId xmlns:a16="http://schemas.microsoft.com/office/drawing/2014/main" id="{D54D4B58-9BDC-4F8E-98A7-C4E0AD6E051D}"/>
              </a:ext>
            </a:extLst>
          </p:cNvPr>
          <p:cNvSpPr>
            <a:spLocks noGrp="1"/>
          </p:cNvSpPr>
          <p:nvPr>
            <p:ph type="body" sz="quarter" idx="10"/>
          </p:nvPr>
        </p:nvSpPr>
        <p:spPr>
          <a:xfrm>
            <a:off x="508000" y="1411552"/>
            <a:ext cx="11176000" cy="2215991"/>
          </a:xfrm>
        </p:spPr>
        <p:txBody>
          <a:bodyPr/>
          <a:lstStyle/>
          <a:p>
            <a:pPr marL="0" indent="0">
              <a:buNone/>
            </a:pPr>
            <a:r>
              <a:rPr lang="en-US" dirty="0">
                <a:latin typeface="Arial" panose="020B0604020202020204" pitchFamily="34" charset="0"/>
              </a:rPr>
              <a:t>MTEYKLVVVGAGGVGKSALTIQLIQNHFVDEYDPTIEDSYRKQVVIDGETCLLDILDTAGQEEYSAMRDQYMRTGEGFLCVFAINNTKSFEDIHHYREQIKRVKDSEDVPMVLVGNKCDLPSRTVDTKQAQDLARSYGIPFIETSAKTRQGVDDAFYTLVREIRKHKEKMSKD</a:t>
            </a:r>
            <a:r>
              <a:rPr lang="en-US" dirty="0">
                <a:solidFill>
                  <a:srgbClr val="FF0000"/>
                </a:solidFill>
                <a:latin typeface="Arial" panose="020B0604020202020204" pitchFamily="34" charset="0"/>
              </a:rPr>
              <a:t>GKKKKKKSKTKC</a:t>
            </a:r>
            <a:r>
              <a:rPr lang="en-US" dirty="0">
                <a:latin typeface="Arial" panose="020B0604020202020204" pitchFamily="34" charset="0"/>
              </a:rPr>
              <a:t>VIM</a:t>
            </a:r>
            <a:endParaRPr lang="en-US" dirty="0"/>
          </a:p>
        </p:txBody>
      </p:sp>
      <p:sp>
        <p:nvSpPr>
          <p:cNvPr id="4" name="Slide Number Placeholder 3">
            <a:extLst>
              <a:ext uri="{FF2B5EF4-FFF2-40B4-BE49-F238E27FC236}">
                <a16:creationId xmlns:a16="http://schemas.microsoft.com/office/drawing/2014/main" id="{11B472AB-593B-42B9-964E-FCB1F7B5028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F57CEB-4A7C-48FB-9511-9EEBCAD2F75F}" type="slidenum">
              <a:rPr kumimoji="0" lang="en-US" sz="1800" b="0" i="0" u="none" strike="noStrike" kern="1200" cap="none" spc="0" normalizeH="0" baseline="0" noProof="0" smtClean="0">
                <a:ln>
                  <a:noFill/>
                </a:ln>
                <a:solidFill>
                  <a:srgbClr val="00B05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srgbClr val="00B050"/>
              </a:solidFill>
              <a:effectLst/>
              <a:uLnTx/>
              <a:uFillTx/>
              <a:latin typeface="Calibri"/>
              <a:ea typeface="+mn-ea"/>
              <a:cs typeface="+mn-cs"/>
            </a:endParaRPr>
          </a:p>
        </p:txBody>
      </p:sp>
    </p:spTree>
    <p:extLst>
      <p:ext uri="{BB962C8B-B14F-4D97-AF65-F5344CB8AC3E}">
        <p14:creationId xmlns:p14="http://schemas.microsoft.com/office/powerpoint/2010/main" val="10140405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9E563-3D8C-4BB1-9B2A-026CB59EF5DB}"/>
              </a:ext>
            </a:extLst>
          </p:cNvPr>
          <p:cNvSpPr>
            <a:spLocks noGrp="1"/>
          </p:cNvSpPr>
          <p:nvPr>
            <p:ph type="title"/>
          </p:nvPr>
        </p:nvSpPr>
        <p:spPr/>
        <p:txBody>
          <a:bodyPr/>
          <a:lstStyle/>
          <a:p>
            <a:r>
              <a:rPr lang="en-US" dirty="0"/>
              <a:t>Enrichment study of </a:t>
            </a:r>
            <a:r>
              <a:rPr lang="en-US" dirty="0" err="1"/>
              <a:t>Kras</a:t>
            </a:r>
            <a:r>
              <a:rPr lang="en-US" dirty="0"/>
              <a:t> 4b C-terminal peptide</a:t>
            </a:r>
          </a:p>
        </p:txBody>
      </p:sp>
      <p:sp>
        <p:nvSpPr>
          <p:cNvPr id="4" name="Slide Number Placeholder 3">
            <a:extLst>
              <a:ext uri="{FF2B5EF4-FFF2-40B4-BE49-F238E27FC236}">
                <a16:creationId xmlns:a16="http://schemas.microsoft.com/office/drawing/2014/main" id="{1774DA9E-0D40-461D-BCBD-D1135C421991}"/>
              </a:ext>
            </a:extLst>
          </p:cNvPr>
          <p:cNvSpPr>
            <a:spLocks noGrp="1"/>
          </p:cNvSpPr>
          <p:nvPr>
            <p:ph type="sldNum" sz="quarter" idx="11"/>
          </p:nvPr>
        </p:nvSpPr>
        <p:spPr/>
        <p:txBody>
          <a:bodyPr/>
          <a:lstStyle/>
          <a:p>
            <a:fld id="{C2F57CEB-4A7C-48FB-9511-9EEBCAD2F75F}" type="slidenum">
              <a:rPr lang="en-US" smtClean="0"/>
              <a:t>15</a:t>
            </a:fld>
            <a:endParaRPr lang="en-US"/>
          </a:p>
        </p:txBody>
      </p:sp>
      <p:sp>
        <p:nvSpPr>
          <p:cNvPr id="23" name="下箭头 4">
            <a:extLst>
              <a:ext uri="{FF2B5EF4-FFF2-40B4-BE49-F238E27FC236}">
                <a16:creationId xmlns:a16="http://schemas.microsoft.com/office/drawing/2014/main" id="{6138EC9F-40E6-4A70-A293-24F290FAD79C}"/>
              </a:ext>
            </a:extLst>
          </p:cNvPr>
          <p:cNvSpPr/>
          <p:nvPr/>
        </p:nvSpPr>
        <p:spPr>
          <a:xfrm>
            <a:off x="1861344" y="2975706"/>
            <a:ext cx="228600" cy="381000"/>
          </a:xfrm>
          <a:prstGeom prst="down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83BE5B42-7305-41AC-8402-F5BA5BF353A5}"/>
              </a:ext>
            </a:extLst>
          </p:cNvPr>
          <p:cNvSpPr txBox="1"/>
          <p:nvPr/>
        </p:nvSpPr>
        <p:spPr>
          <a:xfrm>
            <a:off x="2318544" y="2899506"/>
            <a:ext cx="363378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rPr>
              <a:t>10uL, 20mM </a:t>
            </a:r>
            <a:r>
              <a:rPr kumimoji="0" lang="en-US" altLang="zh-CN" sz="1800" b="0" i="0" u="none" strike="noStrike" kern="0" cap="none" spc="0" normalizeH="0" baseline="0" noProof="0" dirty="0" err="1">
                <a:ln>
                  <a:noFill/>
                </a:ln>
                <a:solidFill>
                  <a:prstClr val="black"/>
                </a:solidFill>
                <a:effectLst/>
                <a:uLnTx/>
                <a:uFillTx/>
              </a:rPr>
              <a:t>mCPBA</a:t>
            </a:r>
            <a:r>
              <a:rPr kumimoji="0" lang="en-US" altLang="zh-CN" sz="1800" b="0" i="0" u="none" strike="noStrike" kern="0" cap="none" spc="0" normalizeH="0" baseline="0" noProof="0" dirty="0">
                <a:ln>
                  <a:noFill/>
                </a:ln>
                <a:solidFill>
                  <a:prstClr val="black"/>
                </a:solidFill>
                <a:effectLst/>
                <a:uLnTx/>
                <a:uFillTx/>
              </a:rPr>
              <a:t> , 0 ℃, 20 mins</a:t>
            </a:r>
            <a:endParaRPr kumimoji="0" lang="en-US" sz="1800" b="0" i="0" u="none" strike="noStrike" kern="0" cap="none" spc="0" normalizeH="0" baseline="0" noProof="0" dirty="0">
              <a:ln>
                <a:noFill/>
              </a:ln>
              <a:solidFill>
                <a:prstClr val="black"/>
              </a:solidFill>
              <a:effectLst/>
              <a:uLnTx/>
              <a:uFillTx/>
            </a:endParaRPr>
          </a:p>
        </p:txBody>
      </p:sp>
      <p:sp>
        <p:nvSpPr>
          <p:cNvPr id="25" name="TextBox 24">
            <a:extLst>
              <a:ext uri="{FF2B5EF4-FFF2-40B4-BE49-F238E27FC236}">
                <a16:creationId xmlns:a16="http://schemas.microsoft.com/office/drawing/2014/main" id="{87F4B50B-9E3D-454C-B9C6-502FB13167F3}"/>
              </a:ext>
            </a:extLst>
          </p:cNvPr>
          <p:cNvSpPr txBox="1"/>
          <p:nvPr/>
        </p:nvSpPr>
        <p:spPr>
          <a:xfrm>
            <a:off x="294216" y="3423649"/>
            <a:ext cx="3362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rPr>
              <a:t>Epoxidized far-GK6</a:t>
            </a:r>
            <a:endParaRPr kumimoji="0" lang="en-US" sz="1800" b="0" i="0" u="none" strike="noStrike" kern="0" cap="none" spc="0" normalizeH="0" baseline="0" noProof="0" dirty="0">
              <a:ln>
                <a:noFill/>
              </a:ln>
              <a:solidFill>
                <a:prstClr val="black"/>
              </a:solidFill>
              <a:effectLst/>
              <a:uLnTx/>
              <a:uFillTx/>
            </a:endParaRPr>
          </a:p>
        </p:txBody>
      </p:sp>
      <p:sp>
        <p:nvSpPr>
          <p:cNvPr id="26" name="TextBox 25">
            <a:extLst>
              <a:ext uri="{FF2B5EF4-FFF2-40B4-BE49-F238E27FC236}">
                <a16:creationId xmlns:a16="http://schemas.microsoft.com/office/drawing/2014/main" id="{03D8DFE9-6E3C-4707-90E5-F64BFBCA6E48}"/>
              </a:ext>
            </a:extLst>
          </p:cNvPr>
          <p:cNvSpPr txBox="1"/>
          <p:nvPr/>
        </p:nvSpPr>
        <p:spPr>
          <a:xfrm>
            <a:off x="2356167" y="3857840"/>
            <a:ext cx="288988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rPr>
              <a:t>5uL, 50mM Biotin hydrazide in pH5, PBS, 37 ℃, 2h</a:t>
            </a:r>
            <a:endParaRPr kumimoji="0" lang="en-US" sz="1800" b="0" i="0" u="none" strike="noStrike" kern="0" cap="none" spc="0" normalizeH="0" baseline="0" noProof="0" dirty="0">
              <a:ln>
                <a:noFill/>
              </a:ln>
              <a:solidFill>
                <a:prstClr val="black"/>
              </a:solidFill>
              <a:effectLst/>
              <a:uLnTx/>
              <a:uFillTx/>
            </a:endParaRPr>
          </a:p>
        </p:txBody>
      </p:sp>
      <p:sp>
        <p:nvSpPr>
          <p:cNvPr id="27" name="TextBox 26">
            <a:extLst>
              <a:ext uri="{FF2B5EF4-FFF2-40B4-BE49-F238E27FC236}">
                <a16:creationId xmlns:a16="http://schemas.microsoft.com/office/drawing/2014/main" id="{3C504782-3067-4018-A91D-0E1ABA776AB3}"/>
              </a:ext>
            </a:extLst>
          </p:cNvPr>
          <p:cNvSpPr txBox="1"/>
          <p:nvPr/>
        </p:nvSpPr>
        <p:spPr>
          <a:xfrm>
            <a:off x="623094" y="4588408"/>
            <a:ext cx="27051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rPr>
              <a:t>LCMS</a:t>
            </a:r>
            <a:endParaRPr kumimoji="0" lang="en-US" sz="1800" b="0" i="0" u="none" strike="noStrike" kern="0" cap="none" spc="0" normalizeH="0" baseline="0" noProof="0" dirty="0">
              <a:ln>
                <a:noFill/>
              </a:ln>
              <a:solidFill>
                <a:prstClr val="black"/>
              </a:solidFill>
              <a:effectLst/>
              <a:uLnTx/>
              <a:uFillTx/>
            </a:endParaRPr>
          </a:p>
        </p:txBody>
      </p:sp>
      <p:sp>
        <p:nvSpPr>
          <p:cNvPr id="28" name="下箭头 12">
            <a:extLst>
              <a:ext uri="{FF2B5EF4-FFF2-40B4-BE49-F238E27FC236}">
                <a16:creationId xmlns:a16="http://schemas.microsoft.com/office/drawing/2014/main" id="{AC1B2486-82AC-476E-A2DB-8DF429071C45}"/>
              </a:ext>
            </a:extLst>
          </p:cNvPr>
          <p:cNvSpPr/>
          <p:nvPr/>
        </p:nvSpPr>
        <p:spPr>
          <a:xfrm>
            <a:off x="1861344" y="4021908"/>
            <a:ext cx="228600" cy="381000"/>
          </a:xfrm>
          <a:prstGeom prst="down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9" name="TextBox 28">
            <a:extLst>
              <a:ext uri="{FF2B5EF4-FFF2-40B4-BE49-F238E27FC236}">
                <a16:creationId xmlns:a16="http://schemas.microsoft.com/office/drawing/2014/main" id="{7B1EAD80-2914-464C-A2EF-3C6DD58210E3}"/>
              </a:ext>
            </a:extLst>
          </p:cNvPr>
          <p:cNvSpPr txBox="1"/>
          <p:nvPr/>
        </p:nvSpPr>
        <p:spPr>
          <a:xfrm>
            <a:off x="56356" y="2474572"/>
            <a:ext cx="4580573"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rPr>
              <a:t>Farnesyl GKKKKKKSKTKC peptide</a:t>
            </a:r>
            <a:endParaRPr kumimoji="0" lang="en-US" sz="1800" b="0" i="0" u="none" strike="noStrike" kern="0" cap="none" spc="0" normalizeH="0" baseline="0" noProof="0" dirty="0">
              <a:ln>
                <a:noFill/>
              </a:ln>
              <a:solidFill>
                <a:prstClr val="black"/>
              </a:solidFill>
              <a:effectLst/>
              <a:uLnTx/>
              <a:uFillTx/>
            </a:endParaRPr>
          </a:p>
        </p:txBody>
      </p:sp>
      <p:sp>
        <p:nvSpPr>
          <p:cNvPr id="30" name="下箭头 4">
            <a:extLst>
              <a:ext uri="{FF2B5EF4-FFF2-40B4-BE49-F238E27FC236}">
                <a16:creationId xmlns:a16="http://schemas.microsoft.com/office/drawing/2014/main" id="{2C8BD4D3-22E2-47DE-AD89-A710A363DCC8}"/>
              </a:ext>
            </a:extLst>
          </p:cNvPr>
          <p:cNvSpPr/>
          <p:nvPr/>
        </p:nvSpPr>
        <p:spPr>
          <a:xfrm>
            <a:off x="8454549" y="3171623"/>
            <a:ext cx="228600" cy="381000"/>
          </a:xfrm>
          <a:prstGeom prst="down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1" name="TextBox 30">
            <a:extLst>
              <a:ext uri="{FF2B5EF4-FFF2-40B4-BE49-F238E27FC236}">
                <a16:creationId xmlns:a16="http://schemas.microsoft.com/office/drawing/2014/main" id="{B8085A0F-96C4-4A5D-BAD5-B2BFBB5356E3}"/>
              </a:ext>
            </a:extLst>
          </p:cNvPr>
          <p:cNvSpPr txBox="1"/>
          <p:nvPr/>
        </p:nvSpPr>
        <p:spPr>
          <a:xfrm>
            <a:off x="8911749" y="3095423"/>
            <a:ext cx="256222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err="1">
                <a:ln>
                  <a:noFill/>
                </a:ln>
                <a:solidFill>
                  <a:prstClr val="black"/>
                </a:solidFill>
                <a:effectLst/>
                <a:uLnTx/>
                <a:uFillTx/>
              </a:rPr>
              <a:t>mCPBA</a:t>
            </a:r>
            <a:r>
              <a:rPr kumimoji="0" lang="en-US" altLang="zh-CN" sz="1800" b="0" i="0" u="none" strike="noStrike" kern="0" cap="none" spc="0" normalizeH="0" baseline="0" noProof="0" dirty="0">
                <a:ln>
                  <a:noFill/>
                </a:ln>
                <a:solidFill>
                  <a:prstClr val="black"/>
                </a:solidFill>
                <a:effectLst/>
                <a:uLnTx/>
                <a:uFillTx/>
              </a:rPr>
              <a:t> , 0 ℃, 20 mins</a:t>
            </a:r>
            <a:endParaRPr kumimoji="0" lang="en-US" sz="1800" b="0" i="0" u="none" strike="noStrike" kern="0" cap="none" spc="0" normalizeH="0" baseline="0" noProof="0" dirty="0">
              <a:ln>
                <a:noFill/>
              </a:ln>
              <a:solidFill>
                <a:prstClr val="black"/>
              </a:solidFill>
              <a:effectLst/>
              <a:uLnTx/>
              <a:uFillTx/>
            </a:endParaRPr>
          </a:p>
        </p:txBody>
      </p:sp>
      <p:sp>
        <p:nvSpPr>
          <p:cNvPr id="32" name="TextBox 31">
            <a:extLst>
              <a:ext uri="{FF2B5EF4-FFF2-40B4-BE49-F238E27FC236}">
                <a16:creationId xmlns:a16="http://schemas.microsoft.com/office/drawing/2014/main" id="{31F033BB-237D-46CF-AE53-1774DEBA326C}"/>
              </a:ext>
            </a:extLst>
          </p:cNvPr>
          <p:cNvSpPr txBox="1"/>
          <p:nvPr/>
        </p:nvSpPr>
        <p:spPr>
          <a:xfrm>
            <a:off x="6092349" y="3628823"/>
            <a:ext cx="49530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rPr>
              <a:t>Epoxidized far-GKKKKKKSKTKC</a:t>
            </a:r>
            <a:endParaRPr kumimoji="0" lang="en-US" sz="1800" b="0" i="0" u="none" strike="noStrike" kern="0" cap="none" spc="0" normalizeH="0" baseline="0" noProof="0" dirty="0">
              <a:ln>
                <a:noFill/>
              </a:ln>
              <a:solidFill>
                <a:prstClr val="black"/>
              </a:solidFill>
              <a:effectLst/>
              <a:uLnTx/>
              <a:uFillTx/>
            </a:endParaRPr>
          </a:p>
        </p:txBody>
      </p:sp>
      <p:sp>
        <p:nvSpPr>
          <p:cNvPr id="33" name="TextBox 32">
            <a:extLst>
              <a:ext uri="{FF2B5EF4-FFF2-40B4-BE49-F238E27FC236}">
                <a16:creationId xmlns:a16="http://schemas.microsoft.com/office/drawing/2014/main" id="{51047D1D-C46E-44D2-B3F5-4AD429EEB13F}"/>
              </a:ext>
            </a:extLst>
          </p:cNvPr>
          <p:cNvSpPr txBox="1"/>
          <p:nvPr/>
        </p:nvSpPr>
        <p:spPr>
          <a:xfrm>
            <a:off x="8987949" y="4097691"/>
            <a:ext cx="18288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rPr>
              <a:t>Biotin hydrazide</a:t>
            </a:r>
            <a:endParaRPr kumimoji="0" lang="en-US" sz="1800" b="0" i="0" u="none" strike="noStrike" kern="0" cap="none" spc="0" normalizeH="0" baseline="0" noProof="0" dirty="0">
              <a:ln>
                <a:noFill/>
              </a:ln>
              <a:solidFill>
                <a:prstClr val="black"/>
              </a:solidFill>
              <a:effectLst/>
              <a:uLnTx/>
              <a:uFillTx/>
            </a:endParaRPr>
          </a:p>
        </p:txBody>
      </p:sp>
      <p:sp>
        <p:nvSpPr>
          <p:cNvPr id="34" name="TextBox 33">
            <a:extLst>
              <a:ext uri="{FF2B5EF4-FFF2-40B4-BE49-F238E27FC236}">
                <a16:creationId xmlns:a16="http://schemas.microsoft.com/office/drawing/2014/main" id="{13AE4E5C-20D0-4F15-B66F-4644BAE6B84D}"/>
              </a:ext>
            </a:extLst>
          </p:cNvPr>
          <p:cNvSpPr txBox="1"/>
          <p:nvPr/>
        </p:nvSpPr>
        <p:spPr>
          <a:xfrm>
            <a:off x="6092349" y="5693485"/>
            <a:ext cx="49530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rPr>
              <a:t>LCMS</a:t>
            </a:r>
            <a:endParaRPr kumimoji="0" lang="en-US" sz="1800" b="0" i="0" u="none" strike="noStrike" kern="0" cap="none" spc="0" normalizeH="0" baseline="0" noProof="0" dirty="0">
              <a:ln>
                <a:noFill/>
              </a:ln>
              <a:solidFill>
                <a:prstClr val="black"/>
              </a:solidFill>
              <a:effectLst/>
              <a:uLnTx/>
              <a:uFillTx/>
            </a:endParaRPr>
          </a:p>
        </p:txBody>
      </p:sp>
      <p:sp>
        <p:nvSpPr>
          <p:cNvPr id="35" name="下箭头 11">
            <a:extLst>
              <a:ext uri="{FF2B5EF4-FFF2-40B4-BE49-F238E27FC236}">
                <a16:creationId xmlns:a16="http://schemas.microsoft.com/office/drawing/2014/main" id="{1B162C18-1793-46D7-BD3D-9EB3C84AED62}"/>
              </a:ext>
            </a:extLst>
          </p:cNvPr>
          <p:cNvSpPr/>
          <p:nvPr/>
        </p:nvSpPr>
        <p:spPr>
          <a:xfrm>
            <a:off x="8454549" y="4086023"/>
            <a:ext cx="228600" cy="381000"/>
          </a:xfrm>
          <a:prstGeom prst="down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6" name="下箭头 12">
            <a:extLst>
              <a:ext uri="{FF2B5EF4-FFF2-40B4-BE49-F238E27FC236}">
                <a16:creationId xmlns:a16="http://schemas.microsoft.com/office/drawing/2014/main" id="{BB0C9BC1-4DB8-4D8F-9A7C-388ABA7E47D7}"/>
              </a:ext>
            </a:extLst>
          </p:cNvPr>
          <p:cNvSpPr/>
          <p:nvPr/>
        </p:nvSpPr>
        <p:spPr>
          <a:xfrm>
            <a:off x="8454549" y="5168985"/>
            <a:ext cx="228600" cy="381000"/>
          </a:xfrm>
          <a:prstGeom prst="down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7" name="TextBox 36">
            <a:extLst>
              <a:ext uri="{FF2B5EF4-FFF2-40B4-BE49-F238E27FC236}">
                <a16:creationId xmlns:a16="http://schemas.microsoft.com/office/drawing/2014/main" id="{1C5C31DA-0244-4399-9257-F2289F778E31}"/>
              </a:ext>
            </a:extLst>
          </p:cNvPr>
          <p:cNvSpPr txBox="1"/>
          <p:nvPr/>
        </p:nvSpPr>
        <p:spPr>
          <a:xfrm>
            <a:off x="5386070" y="4579120"/>
            <a:ext cx="629793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rPr>
              <a:t>Enrichment </a:t>
            </a:r>
          </a:p>
        </p:txBody>
      </p:sp>
      <p:sp>
        <p:nvSpPr>
          <p:cNvPr id="38" name="TextBox 37">
            <a:extLst>
              <a:ext uri="{FF2B5EF4-FFF2-40B4-BE49-F238E27FC236}">
                <a16:creationId xmlns:a16="http://schemas.microsoft.com/office/drawing/2014/main" id="{A48911C4-D654-4B1E-BD73-10773CF8F14F}"/>
              </a:ext>
            </a:extLst>
          </p:cNvPr>
          <p:cNvSpPr txBox="1"/>
          <p:nvPr/>
        </p:nvSpPr>
        <p:spPr>
          <a:xfrm>
            <a:off x="5952331" y="2380959"/>
            <a:ext cx="5233035"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rPr>
              <a:t>10uL, 1mM Farnesyl GK6 peptide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rPr>
              <a:t>spiked in 10uL, 1mM BSA/</a:t>
            </a:r>
            <a:r>
              <a:rPr kumimoji="0" lang="en-US" altLang="zh-CN" sz="1800" b="0" i="0" u="none" strike="noStrike" kern="0" cap="none" spc="0" normalizeH="0" baseline="0" noProof="0" dirty="0" err="1">
                <a:ln>
                  <a:noFill/>
                </a:ln>
                <a:solidFill>
                  <a:prstClr val="black"/>
                </a:solidFill>
                <a:effectLst/>
                <a:uLnTx/>
                <a:uFillTx/>
              </a:rPr>
              <a:t>Myo</a:t>
            </a:r>
            <a:r>
              <a:rPr kumimoji="0" lang="en-US" altLang="zh-CN" sz="1800" b="0" i="0" u="none" strike="noStrike" kern="0" cap="none" spc="0" normalizeH="0" baseline="0" noProof="0" dirty="0">
                <a:ln>
                  <a:noFill/>
                </a:ln>
                <a:solidFill>
                  <a:prstClr val="black"/>
                </a:solidFill>
                <a:effectLst/>
                <a:uLnTx/>
                <a:uFillTx/>
              </a:rPr>
              <a:t>/</a:t>
            </a:r>
            <a:r>
              <a:rPr kumimoji="0" lang="en-US" altLang="zh-CN" sz="1800" b="0" i="0" u="none" strike="noStrike" kern="0" cap="none" spc="0" normalizeH="0" baseline="0" noProof="0" dirty="0" err="1">
                <a:ln>
                  <a:noFill/>
                </a:ln>
                <a:solidFill>
                  <a:prstClr val="black"/>
                </a:solidFill>
                <a:effectLst/>
                <a:uLnTx/>
                <a:uFillTx/>
              </a:rPr>
              <a:t>Ubi</a:t>
            </a:r>
            <a:r>
              <a:rPr kumimoji="0" lang="en-US" altLang="zh-CN" sz="1800" b="0" i="0" u="none" strike="noStrike" kern="0" cap="none" spc="0" normalizeH="0" baseline="0" noProof="0" dirty="0">
                <a:ln>
                  <a:noFill/>
                </a:ln>
                <a:solidFill>
                  <a:prstClr val="black"/>
                </a:solidFill>
                <a:effectLst/>
                <a:uLnTx/>
                <a:uFillTx/>
              </a:rPr>
              <a:t> digested soln.</a:t>
            </a:r>
            <a:endParaRPr kumimoji="0" lang="en-US" sz="1800" b="0" i="0" u="none" strike="noStrike" kern="0" cap="none" spc="0" normalizeH="0" baseline="0" noProof="0" dirty="0">
              <a:ln>
                <a:noFill/>
              </a:ln>
              <a:solidFill>
                <a:prstClr val="black"/>
              </a:solidFill>
              <a:effectLst/>
              <a:uLnTx/>
              <a:uFillTx/>
            </a:endParaRPr>
          </a:p>
        </p:txBody>
      </p:sp>
      <p:sp>
        <p:nvSpPr>
          <p:cNvPr id="39" name="TextBox 38">
            <a:extLst>
              <a:ext uri="{FF2B5EF4-FFF2-40B4-BE49-F238E27FC236}">
                <a16:creationId xmlns:a16="http://schemas.microsoft.com/office/drawing/2014/main" id="{AFED8D8D-28FE-4417-8015-E6934F695BD1}"/>
              </a:ext>
            </a:extLst>
          </p:cNvPr>
          <p:cNvSpPr txBox="1"/>
          <p:nvPr/>
        </p:nvSpPr>
        <p:spPr>
          <a:xfrm>
            <a:off x="2001362" y="1740979"/>
            <a:ext cx="148951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Non-enriched</a:t>
            </a:r>
          </a:p>
        </p:txBody>
      </p:sp>
      <p:sp>
        <p:nvSpPr>
          <p:cNvPr id="40" name="TextBox 39">
            <a:extLst>
              <a:ext uri="{FF2B5EF4-FFF2-40B4-BE49-F238E27FC236}">
                <a16:creationId xmlns:a16="http://schemas.microsoft.com/office/drawing/2014/main" id="{32AF9DC9-8E1F-49D5-804F-E2265000E538}"/>
              </a:ext>
            </a:extLst>
          </p:cNvPr>
          <p:cNvSpPr txBox="1"/>
          <p:nvPr/>
        </p:nvSpPr>
        <p:spPr>
          <a:xfrm>
            <a:off x="7146022" y="1835936"/>
            <a:ext cx="28456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Spike and Enrichment study</a:t>
            </a:r>
          </a:p>
        </p:txBody>
      </p:sp>
    </p:spTree>
    <p:extLst>
      <p:ext uri="{BB962C8B-B14F-4D97-AF65-F5344CB8AC3E}">
        <p14:creationId xmlns:p14="http://schemas.microsoft.com/office/powerpoint/2010/main" val="3958934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653A6-3CF1-4EA6-9C50-6E0B9D8BFD52}"/>
              </a:ext>
            </a:extLst>
          </p:cNvPr>
          <p:cNvSpPr>
            <a:spLocks noGrp="1"/>
          </p:cNvSpPr>
          <p:nvPr>
            <p:ph type="title"/>
          </p:nvPr>
        </p:nvSpPr>
        <p:spPr/>
        <p:txBody>
          <a:bodyPr/>
          <a:lstStyle/>
          <a:p>
            <a:r>
              <a:rPr lang="en-US" dirty="0"/>
              <a:t>MS2 and MS3 of the non-enriched far-GK6</a:t>
            </a:r>
          </a:p>
        </p:txBody>
      </p:sp>
      <p:sp>
        <p:nvSpPr>
          <p:cNvPr id="4" name="Slide Number Placeholder 3">
            <a:extLst>
              <a:ext uri="{FF2B5EF4-FFF2-40B4-BE49-F238E27FC236}">
                <a16:creationId xmlns:a16="http://schemas.microsoft.com/office/drawing/2014/main" id="{1F64CA4B-3C70-4C31-95B9-65AD1E6B936F}"/>
              </a:ext>
            </a:extLst>
          </p:cNvPr>
          <p:cNvSpPr>
            <a:spLocks noGrp="1"/>
          </p:cNvSpPr>
          <p:nvPr>
            <p:ph type="sldNum" sz="quarter" idx="11"/>
          </p:nvPr>
        </p:nvSpPr>
        <p:spPr/>
        <p:txBody>
          <a:bodyPr/>
          <a:lstStyle/>
          <a:p>
            <a:fld id="{C2F57CEB-4A7C-48FB-9511-9EEBCAD2F75F}" type="slidenum">
              <a:rPr lang="en-US" smtClean="0"/>
              <a:t>16</a:t>
            </a:fld>
            <a:endParaRPr lang="en-US"/>
          </a:p>
        </p:txBody>
      </p:sp>
      <p:pic>
        <p:nvPicPr>
          <p:cNvPr id="3177" name="Picture 3176">
            <a:extLst>
              <a:ext uri="{FF2B5EF4-FFF2-40B4-BE49-F238E27FC236}">
                <a16:creationId xmlns:a16="http://schemas.microsoft.com/office/drawing/2014/main" id="{5E29AD5D-CD02-413E-8DBD-7EA1969BD765}"/>
              </a:ext>
            </a:extLst>
          </p:cNvPr>
          <p:cNvPicPr>
            <a:picLocks noChangeAspect="1"/>
          </p:cNvPicPr>
          <p:nvPr/>
        </p:nvPicPr>
        <p:blipFill rotWithShape="1">
          <a:blip r:embed="rId3"/>
          <a:srcRect l="6354" r="42495"/>
          <a:stretch/>
        </p:blipFill>
        <p:spPr>
          <a:xfrm>
            <a:off x="759307" y="1560763"/>
            <a:ext cx="4724029" cy="5297237"/>
          </a:xfrm>
          <a:prstGeom prst="rect">
            <a:avLst/>
          </a:prstGeom>
        </p:spPr>
      </p:pic>
      <p:pic>
        <p:nvPicPr>
          <p:cNvPr id="3733" name="Picture 3732">
            <a:extLst>
              <a:ext uri="{FF2B5EF4-FFF2-40B4-BE49-F238E27FC236}">
                <a16:creationId xmlns:a16="http://schemas.microsoft.com/office/drawing/2014/main" id="{88004048-2C42-4441-BB19-3D66E7487041}"/>
              </a:ext>
            </a:extLst>
          </p:cNvPr>
          <p:cNvPicPr>
            <a:picLocks noChangeAspect="1"/>
          </p:cNvPicPr>
          <p:nvPr/>
        </p:nvPicPr>
        <p:blipFill rotWithShape="1">
          <a:blip r:embed="rId4"/>
          <a:srcRect l="4884" r="26253"/>
          <a:stretch/>
        </p:blipFill>
        <p:spPr>
          <a:xfrm>
            <a:off x="5738056" y="1509941"/>
            <a:ext cx="6153213" cy="5173356"/>
          </a:xfrm>
          <a:prstGeom prst="rect">
            <a:avLst/>
          </a:prstGeom>
        </p:spPr>
      </p:pic>
      <p:graphicFrame>
        <p:nvGraphicFramePr>
          <p:cNvPr id="3734" name="Object 3733">
            <a:extLst>
              <a:ext uri="{FF2B5EF4-FFF2-40B4-BE49-F238E27FC236}">
                <a16:creationId xmlns:a16="http://schemas.microsoft.com/office/drawing/2014/main" id="{25D50E39-24F7-4CF9-8D30-42919C706DDD}"/>
              </a:ext>
            </a:extLst>
          </p:cNvPr>
          <p:cNvGraphicFramePr>
            <a:graphicFrameLocks noChangeAspect="1"/>
          </p:cNvGraphicFramePr>
          <p:nvPr>
            <p:extLst>
              <p:ext uri="{D42A27DB-BD31-4B8C-83A1-F6EECF244321}">
                <p14:modId xmlns:p14="http://schemas.microsoft.com/office/powerpoint/2010/main" val="3445614702"/>
              </p:ext>
            </p:extLst>
          </p:nvPr>
        </p:nvGraphicFramePr>
        <p:xfrm>
          <a:off x="4781999" y="1332184"/>
          <a:ext cx="3038723" cy="1581966"/>
        </p:xfrm>
        <a:graphic>
          <a:graphicData uri="http://schemas.openxmlformats.org/presentationml/2006/ole">
            <mc:AlternateContent xmlns:mc="http://schemas.openxmlformats.org/markup-compatibility/2006">
              <mc:Choice xmlns:v="urn:schemas-microsoft-com:vml" Requires="v">
                <p:oleObj spid="_x0000_s19488" name="CS ChemDraw Drawing" r:id="rId5" imgW="3330117" imgH="1738876" progId="ChemDraw.Document.6.0">
                  <p:embed/>
                </p:oleObj>
              </mc:Choice>
              <mc:Fallback>
                <p:oleObj name="CS ChemDraw Drawing" r:id="rId5" imgW="3330117" imgH="1738876" progId="ChemDraw.Document.6.0">
                  <p:embed/>
                  <p:pic>
                    <p:nvPicPr>
                      <p:cNvPr id="27" name="Object 26">
                        <a:extLst>
                          <a:ext uri="{FF2B5EF4-FFF2-40B4-BE49-F238E27FC236}">
                            <a16:creationId xmlns:a16="http://schemas.microsoft.com/office/drawing/2014/main" id="{3F58DF38-E4BB-450F-BD98-6F11D8CFC317}"/>
                          </a:ext>
                        </a:extLst>
                      </p:cNvPr>
                      <p:cNvPicPr/>
                      <p:nvPr/>
                    </p:nvPicPr>
                    <p:blipFill>
                      <a:blip r:embed="rId6"/>
                      <a:stretch>
                        <a:fillRect/>
                      </a:stretch>
                    </p:blipFill>
                    <p:spPr>
                      <a:xfrm>
                        <a:off x="4781999" y="1332184"/>
                        <a:ext cx="3038723" cy="1581966"/>
                      </a:xfrm>
                      <a:prstGeom prst="rect">
                        <a:avLst/>
                      </a:prstGeom>
                    </p:spPr>
                  </p:pic>
                </p:oleObj>
              </mc:Fallback>
            </mc:AlternateContent>
          </a:graphicData>
        </a:graphic>
      </p:graphicFrame>
      <p:sp>
        <p:nvSpPr>
          <p:cNvPr id="3735" name="Rectangle 3734">
            <a:extLst>
              <a:ext uri="{FF2B5EF4-FFF2-40B4-BE49-F238E27FC236}">
                <a16:creationId xmlns:a16="http://schemas.microsoft.com/office/drawing/2014/main" id="{013DBD01-CDBE-4BD1-AD5E-A211CA6FA3F9}"/>
              </a:ext>
            </a:extLst>
          </p:cNvPr>
          <p:cNvSpPr/>
          <p:nvPr/>
        </p:nvSpPr>
        <p:spPr>
          <a:xfrm>
            <a:off x="567645" y="2479976"/>
            <a:ext cx="3290098" cy="1169551"/>
          </a:xfrm>
          <a:prstGeom prst="rect">
            <a:avLst/>
          </a:prstGeom>
        </p:spPr>
        <p:txBody>
          <a:bodyPr wrap="square">
            <a:spAutoFit/>
          </a:bodyPr>
          <a:lstStyle/>
          <a:p>
            <a:r>
              <a:rPr lang="pt-BR" sz="1400" dirty="0">
                <a:solidFill>
                  <a:schemeClr val="bg1"/>
                </a:solidFill>
              </a:rPr>
              <a:t>MW: </a:t>
            </a:r>
            <a:r>
              <a:rPr lang="pt-BR" sz="1400" b="1" dirty="0">
                <a:solidFill>
                  <a:schemeClr val="bg1"/>
                </a:solidFill>
              </a:rPr>
              <a:t>1390.88058 + 204.1877904 (far) + 2*15.994915  (oxi) +258.34(BH) =</a:t>
            </a:r>
          </a:p>
          <a:p>
            <a:r>
              <a:rPr lang="pt-BR" sz="1400" b="1" dirty="0">
                <a:solidFill>
                  <a:schemeClr val="bg1"/>
                </a:solidFill>
              </a:rPr>
              <a:t>          </a:t>
            </a:r>
            <a:endParaRPr lang="en-US" sz="1400" b="1" dirty="0">
              <a:solidFill>
                <a:schemeClr val="bg1"/>
              </a:solidFill>
            </a:endParaRPr>
          </a:p>
          <a:p>
            <a:endParaRPr lang="pt-BR" sz="1400" b="1" dirty="0">
              <a:solidFill>
                <a:schemeClr val="bg1"/>
              </a:solidFill>
            </a:endParaRPr>
          </a:p>
          <a:p>
            <a:endParaRPr lang="pt-BR" sz="1400" b="1" dirty="0">
              <a:solidFill>
                <a:schemeClr val="bg1"/>
              </a:solidFill>
            </a:endParaRPr>
          </a:p>
        </p:txBody>
      </p:sp>
      <p:pic>
        <p:nvPicPr>
          <p:cNvPr id="3736" name="Picture 3735">
            <a:extLst>
              <a:ext uri="{FF2B5EF4-FFF2-40B4-BE49-F238E27FC236}">
                <a16:creationId xmlns:a16="http://schemas.microsoft.com/office/drawing/2014/main" id="{64E80C79-A03A-49A5-9155-EC9D43E0F833}"/>
              </a:ext>
            </a:extLst>
          </p:cNvPr>
          <p:cNvPicPr>
            <a:picLocks noChangeAspect="1"/>
          </p:cNvPicPr>
          <p:nvPr/>
        </p:nvPicPr>
        <p:blipFill>
          <a:blip r:embed="rId7"/>
          <a:stretch>
            <a:fillRect/>
          </a:stretch>
        </p:blipFill>
        <p:spPr>
          <a:xfrm>
            <a:off x="691349" y="3094818"/>
            <a:ext cx="2911674" cy="450956"/>
          </a:xfrm>
          <a:prstGeom prst="rect">
            <a:avLst/>
          </a:prstGeom>
        </p:spPr>
      </p:pic>
      <p:pic>
        <p:nvPicPr>
          <p:cNvPr id="3737" name="Picture 3736">
            <a:extLst>
              <a:ext uri="{FF2B5EF4-FFF2-40B4-BE49-F238E27FC236}">
                <a16:creationId xmlns:a16="http://schemas.microsoft.com/office/drawing/2014/main" id="{1FF0B225-AF4B-4AB5-B1FD-28E4C96D7987}"/>
              </a:ext>
            </a:extLst>
          </p:cNvPr>
          <p:cNvPicPr>
            <a:picLocks noChangeAspect="1"/>
          </p:cNvPicPr>
          <p:nvPr/>
        </p:nvPicPr>
        <p:blipFill>
          <a:blip r:embed="rId8"/>
          <a:stretch>
            <a:fillRect/>
          </a:stretch>
        </p:blipFill>
        <p:spPr>
          <a:xfrm>
            <a:off x="738998" y="3703973"/>
            <a:ext cx="1241503" cy="1120792"/>
          </a:xfrm>
          <a:prstGeom prst="rect">
            <a:avLst/>
          </a:prstGeom>
        </p:spPr>
      </p:pic>
      <p:sp>
        <p:nvSpPr>
          <p:cNvPr id="3738" name="TextBox 3737">
            <a:extLst>
              <a:ext uri="{FF2B5EF4-FFF2-40B4-BE49-F238E27FC236}">
                <a16:creationId xmlns:a16="http://schemas.microsoft.com/office/drawing/2014/main" id="{A863B57D-1F7E-497A-91D1-88A7B7F460D9}"/>
              </a:ext>
            </a:extLst>
          </p:cNvPr>
          <p:cNvSpPr txBox="1"/>
          <p:nvPr/>
        </p:nvSpPr>
        <p:spPr>
          <a:xfrm>
            <a:off x="180921" y="1332184"/>
            <a:ext cx="3396251" cy="338554"/>
          </a:xfrm>
          <a:prstGeom prst="rect">
            <a:avLst/>
          </a:prstGeom>
          <a:noFill/>
        </p:spPr>
        <p:txBody>
          <a:bodyPr wrap="none" rtlCol="0">
            <a:spAutoFit/>
          </a:bodyPr>
          <a:lstStyle/>
          <a:p>
            <a:pPr algn="ctr"/>
            <a:r>
              <a:rPr lang="en-US" sz="1600" b="1" dirty="0">
                <a:solidFill>
                  <a:srgbClr val="FF0000"/>
                </a:solidFill>
              </a:rPr>
              <a:t>Precursor: 472.00 [Far-GK6+2O+BH]</a:t>
            </a:r>
            <a:r>
              <a:rPr lang="en-US" sz="1600" b="1" baseline="30000" dirty="0">
                <a:solidFill>
                  <a:srgbClr val="FF0000"/>
                </a:solidFill>
              </a:rPr>
              <a:t>4+ </a:t>
            </a:r>
          </a:p>
        </p:txBody>
      </p:sp>
      <p:sp>
        <p:nvSpPr>
          <p:cNvPr id="3739" name="Arrow: Down 3738">
            <a:extLst>
              <a:ext uri="{FF2B5EF4-FFF2-40B4-BE49-F238E27FC236}">
                <a16:creationId xmlns:a16="http://schemas.microsoft.com/office/drawing/2014/main" id="{4B9371C4-EA24-4070-ACF6-FF5CAF4A3B49}"/>
              </a:ext>
            </a:extLst>
          </p:cNvPr>
          <p:cNvSpPr/>
          <p:nvPr/>
        </p:nvSpPr>
        <p:spPr bwMode="auto">
          <a:xfrm rot="16200000">
            <a:off x="5487421" y="3303870"/>
            <a:ext cx="273951" cy="1350666"/>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3740" name="TextBox 3739">
            <a:extLst>
              <a:ext uri="{FF2B5EF4-FFF2-40B4-BE49-F238E27FC236}">
                <a16:creationId xmlns:a16="http://schemas.microsoft.com/office/drawing/2014/main" id="{0C8D05EF-5209-4501-8E23-EFD09D97CE52}"/>
              </a:ext>
            </a:extLst>
          </p:cNvPr>
          <p:cNvSpPr txBox="1"/>
          <p:nvPr/>
        </p:nvSpPr>
        <p:spPr>
          <a:xfrm>
            <a:off x="4749310" y="3538575"/>
            <a:ext cx="1750171" cy="338554"/>
          </a:xfrm>
          <a:prstGeom prst="rect">
            <a:avLst/>
          </a:prstGeom>
          <a:noFill/>
        </p:spPr>
        <p:txBody>
          <a:bodyPr wrap="square" rtlCol="0">
            <a:spAutoFit/>
          </a:bodyPr>
          <a:lstStyle/>
          <a:p>
            <a:pPr algn="ctr"/>
            <a:r>
              <a:rPr lang="en-US" sz="1600" b="1" dirty="0">
                <a:solidFill>
                  <a:schemeClr val="bg1"/>
                </a:solidFill>
              </a:rPr>
              <a:t>MS/MS of 453.29</a:t>
            </a:r>
          </a:p>
        </p:txBody>
      </p:sp>
    </p:spTree>
    <p:extLst>
      <p:ext uri="{BB962C8B-B14F-4D97-AF65-F5344CB8AC3E}">
        <p14:creationId xmlns:p14="http://schemas.microsoft.com/office/powerpoint/2010/main" val="35217351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D07BE1-9D79-419A-B022-37F5305B00A4}"/>
              </a:ext>
            </a:extLst>
          </p:cNvPr>
          <p:cNvSpPr>
            <a:spLocks noGrp="1"/>
          </p:cNvSpPr>
          <p:nvPr>
            <p:ph type="sldNum" sz="quarter" idx="11"/>
          </p:nvPr>
        </p:nvSpPr>
        <p:spPr/>
        <p:txBody>
          <a:bodyPr/>
          <a:lstStyle/>
          <a:p>
            <a:fld id="{C2F57CEB-4A7C-48FB-9511-9EEBCAD2F75F}" type="slidenum">
              <a:rPr lang="en-US" smtClean="0"/>
              <a:t>17</a:t>
            </a:fld>
            <a:endParaRPr lang="en-US"/>
          </a:p>
        </p:txBody>
      </p:sp>
      <p:pic>
        <p:nvPicPr>
          <p:cNvPr id="1094" name="Picture 1093">
            <a:extLst>
              <a:ext uri="{FF2B5EF4-FFF2-40B4-BE49-F238E27FC236}">
                <a16:creationId xmlns:a16="http://schemas.microsoft.com/office/drawing/2014/main" id="{FD500A4F-181F-4BA9-B733-8E2E6BDC127B}"/>
              </a:ext>
            </a:extLst>
          </p:cNvPr>
          <p:cNvPicPr>
            <a:picLocks noChangeAspect="1"/>
          </p:cNvPicPr>
          <p:nvPr/>
        </p:nvPicPr>
        <p:blipFill rotWithShape="1">
          <a:blip r:embed="rId3"/>
          <a:srcRect l="6336" r="36623"/>
          <a:stretch/>
        </p:blipFill>
        <p:spPr>
          <a:xfrm>
            <a:off x="284086" y="1280612"/>
            <a:ext cx="5350276" cy="5417051"/>
          </a:xfrm>
          <a:prstGeom prst="rect">
            <a:avLst/>
          </a:prstGeom>
        </p:spPr>
      </p:pic>
      <p:pic>
        <p:nvPicPr>
          <p:cNvPr id="1428" name="Picture 1427">
            <a:extLst>
              <a:ext uri="{FF2B5EF4-FFF2-40B4-BE49-F238E27FC236}">
                <a16:creationId xmlns:a16="http://schemas.microsoft.com/office/drawing/2014/main" id="{62369F29-60EE-4A04-BD7D-2580CB807D73}"/>
              </a:ext>
            </a:extLst>
          </p:cNvPr>
          <p:cNvPicPr>
            <a:picLocks noChangeAspect="1"/>
          </p:cNvPicPr>
          <p:nvPr/>
        </p:nvPicPr>
        <p:blipFill rotWithShape="1">
          <a:blip r:embed="rId4"/>
          <a:srcRect l="16823" r="30063"/>
          <a:stretch/>
        </p:blipFill>
        <p:spPr>
          <a:xfrm>
            <a:off x="6755906" y="1533748"/>
            <a:ext cx="4796900" cy="5163915"/>
          </a:xfrm>
          <a:prstGeom prst="rect">
            <a:avLst/>
          </a:prstGeom>
        </p:spPr>
      </p:pic>
      <p:graphicFrame>
        <p:nvGraphicFramePr>
          <p:cNvPr id="1429" name="Object 1428">
            <a:extLst>
              <a:ext uri="{FF2B5EF4-FFF2-40B4-BE49-F238E27FC236}">
                <a16:creationId xmlns:a16="http://schemas.microsoft.com/office/drawing/2014/main" id="{12089E1A-DC25-4723-B721-644648FFE379}"/>
              </a:ext>
            </a:extLst>
          </p:cNvPr>
          <p:cNvGraphicFramePr>
            <a:graphicFrameLocks noChangeAspect="1"/>
          </p:cNvGraphicFramePr>
          <p:nvPr>
            <p:extLst>
              <p:ext uri="{D42A27DB-BD31-4B8C-83A1-F6EECF244321}">
                <p14:modId xmlns:p14="http://schemas.microsoft.com/office/powerpoint/2010/main" val="4109535681"/>
              </p:ext>
            </p:extLst>
          </p:nvPr>
        </p:nvGraphicFramePr>
        <p:xfrm>
          <a:off x="6042165" y="1394745"/>
          <a:ext cx="3038723" cy="1581966"/>
        </p:xfrm>
        <a:graphic>
          <a:graphicData uri="http://schemas.openxmlformats.org/presentationml/2006/ole">
            <mc:AlternateContent xmlns:mc="http://schemas.openxmlformats.org/markup-compatibility/2006">
              <mc:Choice xmlns:v="urn:schemas-microsoft-com:vml" Requires="v">
                <p:oleObj spid="_x0000_s23583" name="CS ChemDraw Drawing" r:id="rId5" imgW="3330117" imgH="1738876" progId="ChemDraw.Document.6.0">
                  <p:embed/>
                </p:oleObj>
              </mc:Choice>
              <mc:Fallback>
                <p:oleObj name="CS ChemDraw Drawing" r:id="rId5" imgW="3330117" imgH="1738876" progId="ChemDraw.Document.6.0">
                  <p:embed/>
                  <p:pic>
                    <p:nvPicPr>
                      <p:cNvPr id="3734" name="Object 3733">
                        <a:extLst>
                          <a:ext uri="{FF2B5EF4-FFF2-40B4-BE49-F238E27FC236}">
                            <a16:creationId xmlns:a16="http://schemas.microsoft.com/office/drawing/2014/main" id="{25D50E39-24F7-4CF9-8D30-42919C706DDD}"/>
                          </a:ext>
                        </a:extLst>
                      </p:cNvPr>
                      <p:cNvPicPr/>
                      <p:nvPr/>
                    </p:nvPicPr>
                    <p:blipFill>
                      <a:blip r:embed="rId6"/>
                      <a:stretch>
                        <a:fillRect/>
                      </a:stretch>
                    </p:blipFill>
                    <p:spPr>
                      <a:xfrm>
                        <a:off x="6042165" y="1394745"/>
                        <a:ext cx="3038723" cy="1581966"/>
                      </a:xfrm>
                      <a:prstGeom prst="rect">
                        <a:avLst/>
                      </a:prstGeom>
                    </p:spPr>
                  </p:pic>
                </p:oleObj>
              </mc:Fallback>
            </mc:AlternateContent>
          </a:graphicData>
        </a:graphic>
      </p:graphicFrame>
      <p:sp>
        <p:nvSpPr>
          <p:cNvPr id="1430" name="Rectangle 1429">
            <a:extLst>
              <a:ext uri="{FF2B5EF4-FFF2-40B4-BE49-F238E27FC236}">
                <a16:creationId xmlns:a16="http://schemas.microsoft.com/office/drawing/2014/main" id="{18854DA3-C6B4-439C-A2F4-7D9027750D64}"/>
              </a:ext>
            </a:extLst>
          </p:cNvPr>
          <p:cNvSpPr/>
          <p:nvPr/>
        </p:nvSpPr>
        <p:spPr>
          <a:xfrm>
            <a:off x="174789" y="2429874"/>
            <a:ext cx="3290098" cy="1169551"/>
          </a:xfrm>
          <a:prstGeom prst="rect">
            <a:avLst/>
          </a:prstGeom>
        </p:spPr>
        <p:txBody>
          <a:bodyPr wrap="square">
            <a:spAutoFit/>
          </a:bodyPr>
          <a:lstStyle/>
          <a:p>
            <a:r>
              <a:rPr lang="pt-BR" sz="1400" dirty="0">
                <a:solidFill>
                  <a:schemeClr val="bg1"/>
                </a:solidFill>
              </a:rPr>
              <a:t>MW: </a:t>
            </a:r>
            <a:r>
              <a:rPr lang="pt-BR" sz="1400" b="1" dirty="0">
                <a:solidFill>
                  <a:schemeClr val="bg1"/>
                </a:solidFill>
              </a:rPr>
              <a:t>1390.88058 + 204.1877904 (far) + 2*15.994915  (oxi) +258.34(BH) =</a:t>
            </a:r>
          </a:p>
          <a:p>
            <a:r>
              <a:rPr lang="pt-BR" sz="1400" b="1" dirty="0">
                <a:solidFill>
                  <a:schemeClr val="bg1"/>
                </a:solidFill>
              </a:rPr>
              <a:t>          </a:t>
            </a:r>
            <a:endParaRPr lang="en-US" sz="1400" b="1" dirty="0">
              <a:solidFill>
                <a:schemeClr val="bg1"/>
              </a:solidFill>
            </a:endParaRPr>
          </a:p>
          <a:p>
            <a:endParaRPr lang="pt-BR" sz="1400" b="1" dirty="0">
              <a:solidFill>
                <a:schemeClr val="bg1"/>
              </a:solidFill>
            </a:endParaRPr>
          </a:p>
          <a:p>
            <a:endParaRPr lang="pt-BR" sz="1400" b="1" dirty="0">
              <a:solidFill>
                <a:schemeClr val="bg1"/>
              </a:solidFill>
            </a:endParaRPr>
          </a:p>
        </p:txBody>
      </p:sp>
      <p:pic>
        <p:nvPicPr>
          <p:cNvPr id="1431" name="Picture 1430">
            <a:extLst>
              <a:ext uri="{FF2B5EF4-FFF2-40B4-BE49-F238E27FC236}">
                <a16:creationId xmlns:a16="http://schemas.microsoft.com/office/drawing/2014/main" id="{3C6A4D4B-EA57-4E64-9AD2-705C50CFBCA8}"/>
              </a:ext>
            </a:extLst>
          </p:cNvPr>
          <p:cNvPicPr>
            <a:picLocks noChangeAspect="1"/>
          </p:cNvPicPr>
          <p:nvPr/>
        </p:nvPicPr>
        <p:blipFill>
          <a:blip r:embed="rId7"/>
          <a:stretch>
            <a:fillRect/>
          </a:stretch>
        </p:blipFill>
        <p:spPr>
          <a:xfrm>
            <a:off x="508000" y="3063408"/>
            <a:ext cx="1241503" cy="1120792"/>
          </a:xfrm>
          <a:prstGeom prst="rect">
            <a:avLst/>
          </a:prstGeom>
        </p:spPr>
      </p:pic>
      <p:sp>
        <p:nvSpPr>
          <p:cNvPr id="1432" name="TextBox 1431">
            <a:extLst>
              <a:ext uri="{FF2B5EF4-FFF2-40B4-BE49-F238E27FC236}">
                <a16:creationId xmlns:a16="http://schemas.microsoft.com/office/drawing/2014/main" id="{812151A1-8B08-4364-9A4F-BBB2BB462122}"/>
              </a:ext>
            </a:extLst>
          </p:cNvPr>
          <p:cNvSpPr txBox="1"/>
          <p:nvPr/>
        </p:nvSpPr>
        <p:spPr>
          <a:xfrm>
            <a:off x="51377" y="1784613"/>
            <a:ext cx="3396251" cy="338554"/>
          </a:xfrm>
          <a:prstGeom prst="rect">
            <a:avLst/>
          </a:prstGeom>
          <a:noFill/>
        </p:spPr>
        <p:txBody>
          <a:bodyPr wrap="none" rtlCol="0">
            <a:spAutoFit/>
          </a:bodyPr>
          <a:lstStyle/>
          <a:p>
            <a:pPr algn="ctr"/>
            <a:r>
              <a:rPr lang="en-US" sz="1600" b="1" dirty="0">
                <a:solidFill>
                  <a:srgbClr val="FF0000"/>
                </a:solidFill>
              </a:rPr>
              <a:t>Precursor: 472.00 [Far-GK6+2O+BH]</a:t>
            </a:r>
            <a:r>
              <a:rPr lang="en-US" sz="1600" b="1" baseline="30000" dirty="0">
                <a:solidFill>
                  <a:srgbClr val="FF0000"/>
                </a:solidFill>
              </a:rPr>
              <a:t>4+ </a:t>
            </a:r>
          </a:p>
        </p:txBody>
      </p:sp>
      <p:sp>
        <p:nvSpPr>
          <p:cNvPr id="1433" name="Arrow: Down 1432">
            <a:extLst>
              <a:ext uri="{FF2B5EF4-FFF2-40B4-BE49-F238E27FC236}">
                <a16:creationId xmlns:a16="http://schemas.microsoft.com/office/drawing/2014/main" id="{388FF9DC-ABF8-4CBE-AA8D-EC42CBB3A600}"/>
              </a:ext>
            </a:extLst>
          </p:cNvPr>
          <p:cNvSpPr/>
          <p:nvPr/>
        </p:nvSpPr>
        <p:spPr bwMode="auto">
          <a:xfrm rot="16200000">
            <a:off x="6369308" y="3838124"/>
            <a:ext cx="273951" cy="1350666"/>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434" name="TextBox 1433">
            <a:extLst>
              <a:ext uri="{FF2B5EF4-FFF2-40B4-BE49-F238E27FC236}">
                <a16:creationId xmlns:a16="http://schemas.microsoft.com/office/drawing/2014/main" id="{4204E93C-1275-4D47-9D5F-9DC937FCCD22}"/>
              </a:ext>
            </a:extLst>
          </p:cNvPr>
          <p:cNvSpPr txBox="1"/>
          <p:nvPr/>
        </p:nvSpPr>
        <p:spPr>
          <a:xfrm>
            <a:off x="5631197" y="4072829"/>
            <a:ext cx="1750171" cy="338554"/>
          </a:xfrm>
          <a:prstGeom prst="rect">
            <a:avLst/>
          </a:prstGeom>
          <a:noFill/>
        </p:spPr>
        <p:txBody>
          <a:bodyPr wrap="square" rtlCol="0">
            <a:spAutoFit/>
          </a:bodyPr>
          <a:lstStyle/>
          <a:p>
            <a:pPr algn="ctr"/>
            <a:r>
              <a:rPr lang="en-US" sz="1600" b="1" dirty="0">
                <a:solidFill>
                  <a:schemeClr val="bg1"/>
                </a:solidFill>
              </a:rPr>
              <a:t>MS/MS of 453.28</a:t>
            </a:r>
          </a:p>
        </p:txBody>
      </p:sp>
      <p:sp>
        <p:nvSpPr>
          <p:cNvPr id="1435" name="Title 1">
            <a:extLst>
              <a:ext uri="{FF2B5EF4-FFF2-40B4-BE49-F238E27FC236}">
                <a16:creationId xmlns:a16="http://schemas.microsoft.com/office/drawing/2014/main" id="{E466B378-46E8-421D-B64F-ABDA820B768F}"/>
              </a:ext>
            </a:extLst>
          </p:cNvPr>
          <p:cNvSpPr>
            <a:spLocks noGrp="1"/>
          </p:cNvSpPr>
          <p:nvPr>
            <p:ph type="title"/>
          </p:nvPr>
        </p:nvSpPr>
        <p:spPr>
          <a:xfrm>
            <a:off x="508000" y="230189"/>
            <a:ext cx="11399914" cy="1329595"/>
          </a:xfrm>
        </p:spPr>
        <p:txBody>
          <a:bodyPr/>
          <a:lstStyle/>
          <a:p>
            <a:r>
              <a:rPr lang="en-US" dirty="0"/>
              <a:t>MS2 and MS3 of the spiked and enriched far-GK6</a:t>
            </a:r>
          </a:p>
        </p:txBody>
      </p:sp>
    </p:spTree>
    <p:extLst>
      <p:ext uri="{BB962C8B-B14F-4D97-AF65-F5344CB8AC3E}">
        <p14:creationId xmlns:p14="http://schemas.microsoft.com/office/powerpoint/2010/main" val="29011433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enrichment in far-GK6 identification</a:t>
            </a:r>
          </a:p>
        </p:txBody>
      </p:sp>
      <p:sp>
        <p:nvSpPr>
          <p:cNvPr id="4" name="Slide Number Placeholder 3"/>
          <p:cNvSpPr>
            <a:spLocks noGrp="1"/>
          </p:cNvSpPr>
          <p:nvPr>
            <p:ph type="sldNum" sz="quarter" idx="11"/>
          </p:nvPr>
        </p:nvSpPr>
        <p:spPr/>
        <p:txBody>
          <a:bodyPr/>
          <a:lstStyle/>
          <a:p>
            <a:fld id="{C2F57CEB-4A7C-48FB-9511-9EEBCAD2F75F}" type="slidenum">
              <a:rPr lang="en-US" smtClean="0"/>
              <a:t>18</a:t>
            </a:fld>
            <a:endParaRPr lang="en-US"/>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584" y="1763486"/>
            <a:ext cx="9413609" cy="5004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812151A1-8B08-4364-9A4F-BBB2BB462122}"/>
              </a:ext>
            </a:extLst>
          </p:cNvPr>
          <p:cNvSpPr txBox="1"/>
          <p:nvPr/>
        </p:nvSpPr>
        <p:spPr>
          <a:xfrm>
            <a:off x="269566" y="1362336"/>
            <a:ext cx="5941498" cy="369332"/>
          </a:xfrm>
          <a:prstGeom prst="rect">
            <a:avLst/>
          </a:prstGeom>
          <a:noFill/>
        </p:spPr>
        <p:txBody>
          <a:bodyPr wrap="none" rtlCol="0">
            <a:spAutoFit/>
          </a:bodyPr>
          <a:lstStyle/>
          <a:p>
            <a:pPr algn="ctr"/>
            <a:r>
              <a:rPr lang="en-US" b="1" dirty="0">
                <a:solidFill>
                  <a:srgbClr val="FF0000"/>
                </a:solidFill>
              </a:rPr>
              <a:t>Comparison of extracted chromatogram of Far-GK6+2O+BH  </a:t>
            </a:r>
            <a:endParaRPr lang="en-US" b="1" baseline="30000" dirty="0">
              <a:solidFill>
                <a:srgbClr val="FF0000"/>
              </a:solidFill>
            </a:endParaRPr>
          </a:p>
        </p:txBody>
      </p:sp>
      <p:sp>
        <p:nvSpPr>
          <p:cNvPr id="7" name="TextBox 6">
            <a:extLst>
              <a:ext uri="{FF2B5EF4-FFF2-40B4-BE49-F238E27FC236}">
                <a16:creationId xmlns:a16="http://schemas.microsoft.com/office/drawing/2014/main" id="{A863B57D-1F7E-497A-91D1-88A7B7F460D9}"/>
              </a:ext>
            </a:extLst>
          </p:cNvPr>
          <p:cNvSpPr txBox="1"/>
          <p:nvPr/>
        </p:nvSpPr>
        <p:spPr>
          <a:xfrm>
            <a:off x="861066" y="2769099"/>
            <a:ext cx="1396536" cy="338554"/>
          </a:xfrm>
          <a:prstGeom prst="rect">
            <a:avLst/>
          </a:prstGeom>
          <a:noFill/>
        </p:spPr>
        <p:txBody>
          <a:bodyPr wrap="none" rtlCol="0">
            <a:spAutoFit/>
          </a:bodyPr>
          <a:lstStyle/>
          <a:p>
            <a:pPr algn="ctr"/>
            <a:r>
              <a:rPr lang="en-US" sz="1600" b="1" dirty="0">
                <a:solidFill>
                  <a:srgbClr val="FF0000"/>
                </a:solidFill>
              </a:rPr>
              <a:t>Non-enriched</a:t>
            </a:r>
            <a:endParaRPr lang="en-US" sz="1600" b="1" baseline="30000" dirty="0">
              <a:solidFill>
                <a:srgbClr val="FF0000"/>
              </a:solidFill>
            </a:endParaRPr>
          </a:p>
        </p:txBody>
      </p:sp>
      <p:sp>
        <p:nvSpPr>
          <p:cNvPr id="8" name="TextBox 7">
            <a:extLst>
              <a:ext uri="{FF2B5EF4-FFF2-40B4-BE49-F238E27FC236}">
                <a16:creationId xmlns:a16="http://schemas.microsoft.com/office/drawing/2014/main" id="{A863B57D-1F7E-497A-91D1-88A7B7F460D9}"/>
              </a:ext>
            </a:extLst>
          </p:cNvPr>
          <p:cNvSpPr txBox="1"/>
          <p:nvPr/>
        </p:nvSpPr>
        <p:spPr>
          <a:xfrm>
            <a:off x="1095104" y="5150349"/>
            <a:ext cx="928459" cy="338554"/>
          </a:xfrm>
          <a:prstGeom prst="rect">
            <a:avLst/>
          </a:prstGeom>
          <a:noFill/>
        </p:spPr>
        <p:txBody>
          <a:bodyPr wrap="none" rtlCol="0">
            <a:spAutoFit/>
          </a:bodyPr>
          <a:lstStyle/>
          <a:p>
            <a:pPr algn="ctr"/>
            <a:r>
              <a:rPr lang="en-US" sz="1600" b="1" dirty="0">
                <a:solidFill>
                  <a:srgbClr val="FF0000"/>
                </a:solidFill>
              </a:rPr>
              <a:t>Enriched</a:t>
            </a:r>
            <a:endParaRPr lang="en-US" sz="1600" b="1" baseline="30000" dirty="0">
              <a:solidFill>
                <a:srgbClr val="FF0000"/>
              </a:solidFill>
            </a:endParaRPr>
          </a:p>
        </p:txBody>
      </p:sp>
      <p:sp>
        <p:nvSpPr>
          <p:cNvPr id="9" name="矩形 7">
            <a:extLst>
              <a:ext uri="{FF2B5EF4-FFF2-40B4-BE49-F238E27FC236}">
                <a16:creationId xmlns:a16="http://schemas.microsoft.com/office/drawing/2014/main" id="{960794CF-5624-4449-A90F-BF9023BE53A4}"/>
              </a:ext>
            </a:extLst>
          </p:cNvPr>
          <p:cNvSpPr/>
          <p:nvPr/>
        </p:nvSpPr>
        <p:spPr>
          <a:xfrm>
            <a:off x="8310753" y="4166559"/>
            <a:ext cx="3300401" cy="2370768"/>
          </a:xfrm>
          <a:prstGeom prst="rect">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6103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 of enrichment in far-GK6 identification</a:t>
            </a:r>
          </a:p>
        </p:txBody>
      </p:sp>
      <p:sp>
        <p:nvSpPr>
          <p:cNvPr id="4" name="Slide Number Placeholder 3"/>
          <p:cNvSpPr>
            <a:spLocks noGrp="1"/>
          </p:cNvSpPr>
          <p:nvPr>
            <p:ph type="sldNum" sz="quarter" idx="11"/>
          </p:nvPr>
        </p:nvSpPr>
        <p:spPr/>
        <p:txBody>
          <a:bodyPr/>
          <a:lstStyle/>
          <a:p>
            <a:fld id="{C2F57CEB-4A7C-48FB-9511-9EEBCAD2F75F}" type="slidenum">
              <a:rPr lang="en-US" smtClean="0"/>
              <a:t>19</a:t>
            </a:fld>
            <a:endParaRPr lang="en-US"/>
          </a:p>
        </p:txBody>
      </p:sp>
      <p:pic>
        <p:nvPicPr>
          <p:cNvPr id="3" name="Picture 2">
            <a:extLst>
              <a:ext uri="{FF2B5EF4-FFF2-40B4-BE49-F238E27FC236}">
                <a16:creationId xmlns:a16="http://schemas.microsoft.com/office/drawing/2014/main" id="{720E9FC2-FD97-416B-8668-D3893A13E8D7}"/>
              </a:ext>
            </a:extLst>
          </p:cNvPr>
          <p:cNvPicPr>
            <a:picLocks noChangeAspect="1"/>
          </p:cNvPicPr>
          <p:nvPr/>
        </p:nvPicPr>
        <p:blipFill rotWithShape="1">
          <a:blip r:embed="rId2"/>
          <a:srcRect l="4975" r="24900"/>
          <a:stretch/>
        </p:blipFill>
        <p:spPr>
          <a:xfrm>
            <a:off x="89858" y="2138057"/>
            <a:ext cx="6006142" cy="4719943"/>
          </a:xfrm>
          <a:prstGeom prst="rect">
            <a:avLst/>
          </a:prstGeom>
        </p:spPr>
      </p:pic>
      <p:pic>
        <p:nvPicPr>
          <p:cNvPr id="3073" name="Picture 3072">
            <a:extLst>
              <a:ext uri="{FF2B5EF4-FFF2-40B4-BE49-F238E27FC236}">
                <a16:creationId xmlns:a16="http://schemas.microsoft.com/office/drawing/2014/main" id="{983A83F0-4C99-448C-84B8-4B475B9612B1}"/>
              </a:ext>
            </a:extLst>
          </p:cNvPr>
          <p:cNvPicPr>
            <a:picLocks noChangeAspect="1"/>
          </p:cNvPicPr>
          <p:nvPr/>
        </p:nvPicPr>
        <p:blipFill rotWithShape="1">
          <a:blip r:embed="rId3"/>
          <a:srcRect l="6184" r="39816"/>
          <a:stretch/>
        </p:blipFill>
        <p:spPr>
          <a:xfrm>
            <a:off x="6892506" y="1889185"/>
            <a:ext cx="4907712" cy="4968815"/>
          </a:xfrm>
          <a:prstGeom prst="rect">
            <a:avLst/>
          </a:prstGeom>
        </p:spPr>
      </p:pic>
      <p:sp>
        <p:nvSpPr>
          <p:cNvPr id="3074" name="TextBox 3073">
            <a:extLst>
              <a:ext uri="{FF2B5EF4-FFF2-40B4-BE49-F238E27FC236}">
                <a16:creationId xmlns:a16="http://schemas.microsoft.com/office/drawing/2014/main" id="{48D0DBE9-9E12-40D9-92AC-4DCEF4020434}"/>
              </a:ext>
            </a:extLst>
          </p:cNvPr>
          <p:cNvSpPr txBox="1"/>
          <p:nvPr/>
        </p:nvSpPr>
        <p:spPr>
          <a:xfrm>
            <a:off x="602416" y="1292216"/>
            <a:ext cx="5275804" cy="369332"/>
          </a:xfrm>
          <a:prstGeom prst="rect">
            <a:avLst/>
          </a:prstGeom>
          <a:noFill/>
        </p:spPr>
        <p:txBody>
          <a:bodyPr wrap="none" rtlCol="0">
            <a:spAutoFit/>
          </a:bodyPr>
          <a:lstStyle/>
          <a:p>
            <a:pPr algn="ctr"/>
            <a:r>
              <a:rPr lang="en-US" b="1" dirty="0">
                <a:solidFill>
                  <a:srgbClr val="FF0000"/>
                </a:solidFill>
              </a:rPr>
              <a:t>Comparison of average spectrum of Far-GK6+2O+BH  </a:t>
            </a:r>
            <a:endParaRPr lang="en-US" b="1" baseline="30000" dirty="0">
              <a:solidFill>
                <a:srgbClr val="FF0000"/>
              </a:solidFill>
            </a:endParaRPr>
          </a:p>
        </p:txBody>
      </p:sp>
      <p:sp>
        <p:nvSpPr>
          <p:cNvPr id="3075" name="TextBox 3074">
            <a:extLst>
              <a:ext uri="{FF2B5EF4-FFF2-40B4-BE49-F238E27FC236}">
                <a16:creationId xmlns:a16="http://schemas.microsoft.com/office/drawing/2014/main" id="{44E0BFFC-A107-4C7D-8D36-800C03F2B7E2}"/>
              </a:ext>
            </a:extLst>
          </p:cNvPr>
          <p:cNvSpPr txBox="1"/>
          <p:nvPr/>
        </p:nvSpPr>
        <p:spPr>
          <a:xfrm>
            <a:off x="2086017" y="1707533"/>
            <a:ext cx="1396536" cy="338554"/>
          </a:xfrm>
          <a:prstGeom prst="rect">
            <a:avLst/>
          </a:prstGeom>
          <a:noFill/>
        </p:spPr>
        <p:txBody>
          <a:bodyPr wrap="none" rtlCol="0">
            <a:spAutoFit/>
          </a:bodyPr>
          <a:lstStyle/>
          <a:p>
            <a:pPr algn="ctr"/>
            <a:r>
              <a:rPr lang="en-US" sz="1600" b="1" dirty="0">
                <a:solidFill>
                  <a:srgbClr val="FF0000"/>
                </a:solidFill>
              </a:rPr>
              <a:t>Non-enriched</a:t>
            </a:r>
            <a:endParaRPr lang="en-US" sz="1600" b="1" baseline="30000" dirty="0">
              <a:solidFill>
                <a:srgbClr val="FF0000"/>
              </a:solidFill>
            </a:endParaRPr>
          </a:p>
        </p:txBody>
      </p:sp>
      <p:sp>
        <p:nvSpPr>
          <p:cNvPr id="3076" name="TextBox 3075">
            <a:extLst>
              <a:ext uri="{FF2B5EF4-FFF2-40B4-BE49-F238E27FC236}">
                <a16:creationId xmlns:a16="http://schemas.microsoft.com/office/drawing/2014/main" id="{A816F345-5FEA-48FD-9CC0-624620DACB14}"/>
              </a:ext>
            </a:extLst>
          </p:cNvPr>
          <p:cNvSpPr txBox="1"/>
          <p:nvPr/>
        </p:nvSpPr>
        <p:spPr>
          <a:xfrm>
            <a:off x="9057285" y="1661548"/>
            <a:ext cx="928459" cy="338554"/>
          </a:xfrm>
          <a:prstGeom prst="rect">
            <a:avLst/>
          </a:prstGeom>
          <a:noFill/>
        </p:spPr>
        <p:txBody>
          <a:bodyPr wrap="none" rtlCol="0">
            <a:spAutoFit/>
          </a:bodyPr>
          <a:lstStyle/>
          <a:p>
            <a:pPr algn="ctr"/>
            <a:r>
              <a:rPr lang="en-US" sz="1600" b="1" dirty="0">
                <a:solidFill>
                  <a:srgbClr val="FF0000"/>
                </a:solidFill>
              </a:rPr>
              <a:t>Enriched</a:t>
            </a:r>
            <a:endParaRPr lang="en-US" sz="1600" b="1" baseline="30000" dirty="0">
              <a:solidFill>
                <a:srgbClr val="FF0000"/>
              </a:solidFill>
            </a:endParaRPr>
          </a:p>
        </p:txBody>
      </p:sp>
    </p:spTree>
    <p:extLst>
      <p:ext uri="{BB962C8B-B14F-4D97-AF65-F5344CB8AC3E}">
        <p14:creationId xmlns:p14="http://schemas.microsoft.com/office/powerpoint/2010/main" val="36862317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Identification and Enrichment Study of </a:t>
            </a:r>
            <a:r>
              <a:rPr lang="en-US" dirty="0" err="1"/>
              <a:t>Farnesylated</a:t>
            </a:r>
            <a:r>
              <a:rPr lang="en-US" dirty="0"/>
              <a:t> Peptides and Proteins</a:t>
            </a:r>
          </a:p>
        </p:txBody>
      </p:sp>
      <p:sp>
        <p:nvSpPr>
          <p:cNvPr id="3" name="Subtitle 2"/>
          <p:cNvSpPr>
            <a:spLocks noGrp="1"/>
          </p:cNvSpPr>
          <p:nvPr>
            <p:ph type="subTitle" idx="1"/>
          </p:nvPr>
        </p:nvSpPr>
        <p:spPr/>
        <p:txBody>
          <a:bodyPr/>
          <a:lstStyle/>
          <a:p>
            <a:r>
              <a:rPr lang="en-US" dirty="0"/>
              <a:t>Zixiang Fang</a:t>
            </a:r>
          </a:p>
          <a:p>
            <a:r>
              <a:rPr lang="en-US" dirty="0"/>
              <a:t>08/21/2018</a:t>
            </a:r>
          </a:p>
        </p:txBody>
      </p:sp>
    </p:spTree>
    <p:extLst>
      <p:ext uri="{BB962C8B-B14F-4D97-AF65-F5344CB8AC3E}">
        <p14:creationId xmlns:p14="http://schemas.microsoft.com/office/powerpoint/2010/main" val="3425031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F6008-3AB2-40FF-8252-137FD3F90FB5}"/>
              </a:ext>
            </a:extLst>
          </p:cNvPr>
          <p:cNvSpPr>
            <a:spLocks noGrp="1"/>
          </p:cNvSpPr>
          <p:nvPr>
            <p:ph type="title"/>
          </p:nvPr>
        </p:nvSpPr>
        <p:spPr>
          <a:xfrm>
            <a:off x="507999" y="230189"/>
            <a:ext cx="11497569" cy="664797"/>
          </a:xfrm>
        </p:spPr>
        <p:txBody>
          <a:bodyPr/>
          <a:lstStyle/>
          <a:p>
            <a:r>
              <a:rPr lang="en-US" dirty="0"/>
              <a:t>MS2 of the spiked and enriched far-GK6</a:t>
            </a:r>
          </a:p>
        </p:txBody>
      </p:sp>
      <p:sp>
        <p:nvSpPr>
          <p:cNvPr id="4" name="Slide Number Placeholder 3">
            <a:extLst>
              <a:ext uri="{FF2B5EF4-FFF2-40B4-BE49-F238E27FC236}">
                <a16:creationId xmlns:a16="http://schemas.microsoft.com/office/drawing/2014/main" id="{5CE77DDF-88F1-4E13-A4CF-C1BC7D00114B}"/>
              </a:ext>
            </a:extLst>
          </p:cNvPr>
          <p:cNvSpPr>
            <a:spLocks noGrp="1"/>
          </p:cNvSpPr>
          <p:nvPr>
            <p:ph type="sldNum" sz="quarter" idx="11"/>
          </p:nvPr>
        </p:nvSpPr>
        <p:spPr/>
        <p:txBody>
          <a:bodyPr/>
          <a:lstStyle/>
          <a:p>
            <a:fld id="{C2F57CEB-4A7C-48FB-9511-9EEBCAD2F75F}" type="slidenum">
              <a:rPr lang="en-US" smtClean="0"/>
              <a:t>20</a:t>
            </a:fld>
            <a:endParaRPr lang="en-US"/>
          </a:p>
        </p:txBody>
      </p:sp>
      <p:pic>
        <p:nvPicPr>
          <p:cNvPr id="1406" name="Picture 1405">
            <a:extLst>
              <a:ext uri="{FF2B5EF4-FFF2-40B4-BE49-F238E27FC236}">
                <a16:creationId xmlns:a16="http://schemas.microsoft.com/office/drawing/2014/main" id="{259B1CE4-2169-450B-82C4-F16662992183}"/>
              </a:ext>
            </a:extLst>
          </p:cNvPr>
          <p:cNvPicPr>
            <a:picLocks noChangeAspect="1"/>
          </p:cNvPicPr>
          <p:nvPr/>
        </p:nvPicPr>
        <p:blipFill rotWithShape="1">
          <a:blip r:embed="rId3"/>
          <a:srcRect l="6001" r="32245"/>
          <a:stretch/>
        </p:blipFill>
        <p:spPr>
          <a:xfrm>
            <a:off x="333406" y="1695635"/>
            <a:ext cx="5631190" cy="5321624"/>
          </a:xfrm>
          <a:prstGeom prst="rect">
            <a:avLst/>
          </a:prstGeom>
        </p:spPr>
      </p:pic>
      <p:pic>
        <p:nvPicPr>
          <p:cNvPr id="2113" name="Picture 2112">
            <a:extLst>
              <a:ext uri="{FF2B5EF4-FFF2-40B4-BE49-F238E27FC236}">
                <a16:creationId xmlns:a16="http://schemas.microsoft.com/office/drawing/2014/main" id="{156FDA90-904F-444C-840F-5F120991DED9}"/>
              </a:ext>
            </a:extLst>
          </p:cNvPr>
          <p:cNvPicPr>
            <a:picLocks noChangeAspect="1"/>
          </p:cNvPicPr>
          <p:nvPr/>
        </p:nvPicPr>
        <p:blipFill rotWithShape="1">
          <a:blip r:embed="rId4"/>
          <a:srcRect l="15664" r="33181"/>
          <a:stretch/>
        </p:blipFill>
        <p:spPr>
          <a:xfrm>
            <a:off x="6650254" y="1508927"/>
            <a:ext cx="4681673" cy="5321624"/>
          </a:xfrm>
          <a:prstGeom prst="rect">
            <a:avLst/>
          </a:prstGeom>
        </p:spPr>
      </p:pic>
      <p:graphicFrame>
        <p:nvGraphicFramePr>
          <p:cNvPr id="2119" name="Object 2118">
            <a:extLst>
              <a:ext uri="{FF2B5EF4-FFF2-40B4-BE49-F238E27FC236}">
                <a16:creationId xmlns:a16="http://schemas.microsoft.com/office/drawing/2014/main" id="{8EEF5F57-9914-4770-AE01-C976CE0ADB8C}"/>
              </a:ext>
            </a:extLst>
          </p:cNvPr>
          <p:cNvGraphicFramePr>
            <a:graphicFrameLocks noChangeAspect="1"/>
          </p:cNvGraphicFramePr>
          <p:nvPr>
            <p:extLst>
              <p:ext uri="{D42A27DB-BD31-4B8C-83A1-F6EECF244321}">
                <p14:modId xmlns:p14="http://schemas.microsoft.com/office/powerpoint/2010/main" val="4028270985"/>
              </p:ext>
            </p:extLst>
          </p:nvPr>
        </p:nvGraphicFramePr>
        <p:xfrm>
          <a:off x="263127" y="2288230"/>
          <a:ext cx="2968390" cy="1522351"/>
        </p:xfrm>
        <a:graphic>
          <a:graphicData uri="http://schemas.openxmlformats.org/presentationml/2006/ole">
            <mc:AlternateContent xmlns:mc="http://schemas.openxmlformats.org/markup-compatibility/2006">
              <mc:Choice xmlns:v="urn:schemas-microsoft-com:vml" Requires="v">
                <p:oleObj spid="_x0000_s26680" name="CS ChemDraw Drawing" r:id="rId5" imgW="3339049" imgH="1715850" progId="ChemDraw.Document.6.0">
                  <p:embed/>
                </p:oleObj>
              </mc:Choice>
              <mc:Fallback>
                <p:oleObj name="CS ChemDraw Drawing" r:id="rId5" imgW="3339049" imgH="1715850" progId="ChemDraw.Document.6.0">
                  <p:embed/>
                  <p:pic>
                    <p:nvPicPr>
                      <p:cNvPr id="2182" name="Object 2181">
                        <a:extLst>
                          <a:ext uri="{FF2B5EF4-FFF2-40B4-BE49-F238E27FC236}">
                            <a16:creationId xmlns:a16="http://schemas.microsoft.com/office/drawing/2014/main" id="{BBB4A04A-21FE-4557-BA03-1441D984177E}"/>
                          </a:ext>
                        </a:extLst>
                      </p:cNvPr>
                      <p:cNvPicPr/>
                      <p:nvPr/>
                    </p:nvPicPr>
                    <p:blipFill>
                      <a:blip r:embed="rId6"/>
                      <a:stretch>
                        <a:fillRect/>
                      </a:stretch>
                    </p:blipFill>
                    <p:spPr>
                      <a:xfrm>
                        <a:off x="263127" y="2288230"/>
                        <a:ext cx="2968390" cy="1522351"/>
                      </a:xfrm>
                      <a:prstGeom prst="rect">
                        <a:avLst/>
                      </a:prstGeom>
                    </p:spPr>
                  </p:pic>
                </p:oleObj>
              </mc:Fallback>
            </mc:AlternateContent>
          </a:graphicData>
        </a:graphic>
      </p:graphicFrame>
      <p:sp>
        <p:nvSpPr>
          <p:cNvPr id="2123" name="TextBox 2122">
            <a:extLst>
              <a:ext uri="{FF2B5EF4-FFF2-40B4-BE49-F238E27FC236}">
                <a16:creationId xmlns:a16="http://schemas.microsoft.com/office/drawing/2014/main" id="{BC173A61-DD25-478E-9B89-F0B70CA64F0A}"/>
              </a:ext>
            </a:extLst>
          </p:cNvPr>
          <p:cNvSpPr txBox="1"/>
          <p:nvPr/>
        </p:nvSpPr>
        <p:spPr>
          <a:xfrm>
            <a:off x="186431" y="1287431"/>
            <a:ext cx="3423501" cy="338554"/>
          </a:xfrm>
          <a:prstGeom prst="rect">
            <a:avLst/>
          </a:prstGeom>
          <a:noFill/>
        </p:spPr>
        <p:txBody>
          <a:bodyPr wrap="none" rtlCol="0">
            <a:spAutoFit/>
          </a:bodyPr>
          <a:lstStyle/>
          <a:p>
            <a:pPr algn="ctr"/>
            <a:r>
              <a:rPr lang="en-US" sz="1600" b="1" dirty="0">
                <a:solidFill>
                  <a:srgbClr val="FF0000"/>
                </a:solidFill>
              </a:rPr>
              <a:t>Precursor: 476.22 [Far-CAIL+3O+BH]</a:t>
            </a:r>
            <a:r>
              <a:rPr lang="en-US" sz="1600" b="1" baseline="30000" dirty="0">
                <a:solidFill>
                  <a:srgbClr val="FF0000"/>
                </a:solidFill>
              </a:rPr>
              <a:t>4+ </a:t>
            </a:r>
          </a:p>
        </p:txBody>
      </p:sp>
      <p:sp>
        <p:nvSpPr>
          <p:cNvPr id="2124" name="TextBox 2123">
            <a:extLst>
              <a:ext uri="{FF2B5EF4-FFF2-40B4-BE49-F238E27FC236}">
                <a16:creationId xmlns:a16="http://schemas.microsoft.com/office/drawing/2014/main" id="{C17CD189-05FD-4920-822A-B7E5BC53E455}"/>
              </a:ext>
            </a:extLst>
          </p:cNvPr>
          <p:cNvSpPr txBox="1"/>
          <p:nvPr/>
        </p:nvSpPr>
        <p:spPr>
          <a:xfrm>
            <a:off x="7105061" y="1269399"/>
            <a:ext cx="3423501" cy="338554"/>
          </a:xfrm>
          <a:prstGeom prst="rect">
            <a:avLst/>
          </a:prstGeom>
          <a:noFill/>
        </p:spPr>
        <p:txBody>
          <a:bodyPr wrap="none" rtlCol="0">
            <a:spAutoFit/>
          </a:bodyPr>
          <a:lstStyle/>
          <a:p>
            <a:pPr algn="ctr"/>
            <a:r>
              <a:rPr lang="en-US" sz="1600" b="1" dirty="0">
                <a:solidFill>
                  <a:srgbClr val="FF0000"/>
                </a:solidFill>
              </a:rPr>
              <a:t>Precursor: 592.87 [Far-CAIL+4O+BH]</a:t>
            </a:r>
            <a:r>
              <a:rPr lang="en-US" sz="1600" b="1" baseline="30000" dirty="0">
                <a:solidFill>
                  <a:srgbClr val="FF0000"/>
                </a:solidFill>
              </a:rPr>
              <a:t>4+ </a:t>
            </a:r>
          </a:p>
        </p:txBody>
      </p:sp>
      <p:sp>
        <p:nvSpPr>
          <p:cNvPr id="2125" name="TextBox 2124">
            <a:extLst>
              <a:ext uri="{FF2B5EF4-FFF2-40B4-BE49-F238E27FC236}">
                <a16:creationId xmlns:a16="http://schemas.microsoft.com/office/drawing/2014/main" id="{28406B35-2769-41DF-8701-61FBB2F15FC4}"/>
              </a:ext>
            </a:extLst>
          </p:cNvPr>
          <p:cNvSpPr txBox="1"/>
          <p:nvPr/>
        </p:nvSpPr>
        <p:spPr>
          <a:xfrm>
            <a:off x="3680211" y="1233171"/>
            <a:ext cx="2830388" cy="646331"/>
          </a:xfrm>
          <a:prstGeom prst="rect">
            <a:avLst/>
          </a:prstGeom>
          <a:noFill/>
        </p:spPr>
        <p:txBody>
          <a:bodyPr wrap="square" rtlCol="0">
            <a:spAutoFit/>
          </a:bodyPr>
          <a:lstStyle/>
          <a:p>
            <a:pPr algn="ctr"/>
            <a:r>
              <a:rPr lang="en-US" sz="1200" b="1" dirty="0">
                <a:solidFill>
                  <a:schemeClr val="bg1"/>
                </a:solidFill>
              </a:rPr>
              <a:t>1595.07(Far-peptide) + </a:t>
            </a:r>
            <a:r>
              <a:rPr lang="en-US" sz="1200" b="1" dirty="0">
                <a:solidFill>
                  <a:srgbClr val="FF0000"/>
                </a:solidFill>
              </a:rPr>
              <a:t>47.98(3O) </a:t>
            </a:r>
            <a:r>
              <a:rPr lang="en-US" sz="1200" b="1" dirty="0">
                <a:solidFill>
                  <a:schemeClr val="bg1"/>
                </a:solidFill>
              </a:rPr>
              <a:t>+258.34 (BH) </a:t>
            </a:r>
          </a:p>
          <a:p>
            <a:pPr algn="ctr"/>
            <a:r>
              <a:rPr lang="en-US" sz="1200" b="1" dirty="0">
                <a:solidFill>
                  <a:schemeClr val="bg1"/>
                </a:solidFill>
              </a:rPr>
              <a:t>= 1901.39Da</a:t>
            </a:r>
          </a:p>
        </p:txBody>
      </p:sp>
      <p:sp>
        <p:nvSpPr>
          <p:cNvPr id="2127" name="TextBox 2126">
            <a:extLst>
              <a:ext uri="{FF2B5EF4-FFF2-40B4-BE49-F238E27FC236}">
                <a16:creationId xmlns:a16="http://schemas.microsoft.com/office/drawing/2014/main" id="{22C058F2-A76B-4D0B-BA17-05B3D289D252}"/>
              </a:ext>
            </a:extLst>
          </p:cNvPr>
          <p:cNvSpPr txBox="1"/>
          <p:nvPr/>
        </p:nvSpPr>
        <p:spPr>
          <a:xfrm>
            <a:off x="9464355" y="1677697"/>
            <a:ext cx="2830388" cy="646331"/>
          </a:xfrm>
          <a:prstGeom prst="rect">
            <a:avLst/>
          </a:prstGeom>
          <a:noFill/>
        </p:spPr>
        <p:txBody>
          <a:bodyPr wrap="square" rtlCol="0">
            <a:spAutoFit/>
          </a:bodyPr>
          <a:lstStyle/>
          <a:p>
            <a:pPr algn="ctr"/>
            <a:r>
              <a:rPr lang="en-US" sz="1200" b="1" dirty="0">
                <a:solidFill>
                  <a:schemeClr val="bg1"/>
                </a:solidFill>
              </a:rPr>
              <a:t>1595.07(Far-peptide) + </a:t>
            </a:r>
            <a:r>
              <a:rPr lang="en-US" sz="1200" b="1" dirty="0">
                <a:solidFill>
                  <a:srgbClr val="FF0000"/>
                </a:solidFill>
              </a:rPr>
              <a:t>63.98(4O) </a:t>
            </a:r>
            <a:r>
              <a:rPr lang="en-US" sz="1200" b="1" dirty="0">
                <a:solidFill>
                  <a:schemeClr val="bg1"/>
                </a:solidFill>
              </a:rPr>
              <a:t>+258.34 (BH) </a:t>
            </a:r>
          </a:p>
          <a:p>
            <a:pPr algn="ctr"/>
            <a:r>
              <a:rPr lang="en-US" sz="1200" b="1" dirty="0">
                <a:solidFill>
                  <a:schemeClr val="bg1"/>
                </a:solidFill>
              </a:rPr>
              <a:t>= 1917.39 Da</a:t>
            </a:r>
          </a:p>
        </p:txBody>
      </p:sp>
      <p:graphicFrame>
        <p:nvGraphicFramePr>
          <p:cNvPr id="2129" name="Object 2128">
            <a:extLst>
              <a:ext uri="{FF2B5EF4-FFF2-40B4-BE49-F238E27FC236}">
                <a16:creationId xmlns:a16="http://schemas.microsoft.com/office/drawing/2014/main" id="{04D6C03F-2213-488A-A22F-3B798934DF64}"/>
              </a:ext>
            </a:extLst>
          </p:cNvPr>
          <p:cNvGraphicFramePr>
            <a:graphicFrameLocks noChangeAspect="1"/>
          </p:cNvGraphicFramePr>
          <p:nvPr>
            <p:extLst>
              <p:ext uri="{D42A27DB-BD31-4B8C-83A1-F6EECF244321}">
                <p14:modId xmlns:p14="http://schemas.microsoft.com/office/powerpoint/2010/main" val="3914971258"/>
              </p:ext>
            </p:extLst>
          </p:nvPr>
        </p:nvGraphicFramePr>
        <p:xfrm>
          <a:off x="6034875" y="2861452"/>
          <a:ext cx="2781937" cy="1456102"/>
        </p:xfrm>
        <a:graphic>
          <a:graphicData uri="http://schemas.openxmlformats.org/presentationml/2006/ole">
            <mc:AlternateContent xmlns:mc="http://schemas.openxmlformats.org/markup-compatibility/2006">
              <mc:Choice xmlns:v="urn:schemas-microsoft-com:vml" Requires="v">
                <p:oleObj spid="_x0000_s26681" name="CS ChemDraw Drawing" r:id="rId7" imgW="3339049" imgH="1754227" progId="ChemDraw.Document.6.0">
                  <p:embed/>
                </p:oleObj>
              </mc:Choice>
              <mc:Fallback>
                <p:oleObj name="CS ChemDraw Drawing" r:id="rId7" imgW="3339049" imgH="1754227" progId="ChemDraw.Document.6.0">
                  <p:embed/>
                  <p:pic>
                    <p:nvPicPr>
                      <p:cNvPr id="5045" name="Object 5044">
                        <a:extLst>
                          <a:ext uri="{FF2B5EF4-FFF2-40B4-BE49-F238E27FC236}">
                            <a16:creationId xmlns:a16="http://schemas.microsoft.com/office/drawing/2014/main" id="{BD20CD63-C275-4F53-AA73-5FF94DCB0F3A}"/>
                          </a:ext>
                        </a:extLst>
                      </p:cNvPr>
                      <p:cNvPicPr/>
                      <p:nvPr/>
                    </p:nvPicPr>
                    <p:blipFill>
                      <a:blip r:embed="rId8"/>
                      <a:stretch>
                        <a:fillRect/>
                      </a:stretch>
                    </p:blipFill>
                    <p:spPr>
                      <a:xfrm>
                        <a:off x="6034875" y="2861452"/>
                        <a:ext cx="2781937" cy="1456102"/>
                      </a:xfrm>
                      <a:prstGeom prst="rect">
                        <a:avLst/>
                      </a:prstGeom>
                    </p:spPr>
                  </p:pic>
                </p:oleObj>
              </mc:Fallback>
            </mc:AlternateContent>
          </a:graphicData>
        </a:graphic>
      </p:graphicFrame>
      <p:pic>
        <p:nvPicPr>
          <p:cNvPr id="2133" name="Picture 2132">
            <a:extLst>
              <a:ext uri="{FF2B5EF4-FFF2-40B4-BE49-F238E27FC236}">
                <a16:creationId xmlns:a16="http://schemas.microsoft.com/office/drawing/2014/main" id="{3FFFE0B8-3C01-4385-A776-0FA35D5E2484}"/>
              </a:ext>
            </a:extLst>
          </p:cNvPr>
          <p:cNvPicPr>
            <a:picLocks noChangeAspect="1"/>
          </p:cNvPicPr>
          <p:nvPr/>
        </p:nvPicPr>
        <p:blipFill>
          <a:blip r:embed="rId9"/>
          <a:stretch>
            <a:fillRect/>
          </a:stretch>
        </p:blipFill>
        <p:spPr>
          <a:xfrm>
            <a:off x="4310888" y="1821288"/>
            <a:ext cx="1261141" cy="933883"/>
          </a:xfrm>
          <a:prstGeom prst="rect">
            <a:avLst/>
          </a:prstGeom>
        </p:spPr>
      </p:pic>
      <p:pic>
        <p:nvPicPr>
          <p:cNvPr id="2135" name="Picture 2134">
            <a:extLst>
              <a:ext uri="{FF2B5EF4-FFF2-40B4-BE49-F238E27FC236}">
                <a16:creationId xmlns:a16="http://schemas.microsoft.com/office/drawing/2014/main" id="{674E07C9-FD8B-4885-9258-6CACCF866D3B}"/>
              </a:ext>
            </a:extLst>
          </p:cNvPr>
          <p:cNvPicPr>
            <a:picLocks noChangeAspect="1"/>
          </p:cNvPicPr>
          <p:nvPr/>
        </p:nvPicPr>
        <p:blipFill>
          <a:blip r:embed="rId10"/>
          <a:stretch>
            <a:fillRect/>
          </a:stretch>
        </p:blipFill>
        <p:spPr>
          <a:xfrm>
            <a:off x="10326361" y="2324028"/>
            <a:ext cx="1145221" cy="848043"/>
          </a:xfrm>
          <a:prstGeom prst="rect">
            <a:avLst/>
          </a:prstGeom>
        </p:spPr>
      </p:pic>
    </p:spTree>
    <p:extLst>
      <p:ext uri="{BB962C8B-B14F-4D97-AF65-F5344CB8AC3E}">
        <p14:creationId xmlns:p14="http://schemas.microsoft.com/office/powerpoint/2010/main" val="32837876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1167C-2DAC-4FE7-9DC9-B48D66109A40}"/>
              </a:ext>
            </a:extLst>
          </p:cNvPr>
          <p:cNvSpPr>
            <a:spLocks noGrp="1"/>
          </p:cNvSpPr>
          <p:nvPr>
            <p:ph type="title"/>
          </p:nvPr>
        </p:nvSpPr>
        <p:spPr/>
        <p:txBody>
          <a:bodyPr/>
          <a:lstStyle/>
          <a:p>
            <a:r>
              <a:rPr lang="en-US" dirty="0"/>
              <a:t>HFIP for protein enrichment</a:t>
            </a:r>
          </a:p>
        </p:txBody>
      </p:sp>
      <p:pic>
        <p:nvPicPr>
          <p:cNvPr id="5" name="Picture 4">
            <a:extLst>
              <a:ext uri="{FF2B5EF4-FFF2-40B4-BE49-F238E27FC236}">
                <a16:creationId xmlns:a16="http://schemas.microsoft.com/office/drawing/2014/main" id="{516CEE2C-12EB-46F8-9B9D-DDAFB43C35FC}"/>
              </a:ext>
            </a:extLst>
          </p:cNvPr>
          <p:cNvPicPr>
            <a:picLocks noChangeAspect="1"/>
          </p:cNvPicPr>
          <p:nvPr/>
        </p:nvPicPr>
        <p:blipFill>
          <a:blip r:embed="rId2"/>
          <a:stretch>
            <a:fillRect/>
          </a:stretch>
        </p:blipFill>
        <p:spPr>
          <a:xfrm>
            <a:off x="346229" y="1524553"/>
            <a:ext cx="11499542" cy="4383205"/>
          </a:xfrm>
          <a:prstGeom prst="rect">
            <a:avLst/>
          </a:prstGeom>
        </p:spPr>
      </p:pic>
      <p:sp>
        <p:nvSpPr>
          <p:cNvPr id="4" name="Slide Number Placeholder 3">
            <a:extLst>
              <a:ext uri="{FF2B5EF4-FFF2-40B4-BE49-F238E27FC236}">
                <a16:creationId xmlns:a16="http://schemas.microsoft.com/office/drawing/2014/main" id="{08637C38-8EA2-43DA-A025-E862415C8794}"/>
              </a:ext>
            </a:extLst>
          </p:cNvPr>
          <p:cNvSpPr>
            <a:spLocks noGrp="1"/>
          </p:cNvSpPr>
          <p:nvPr>
            <p:ph type="sldNum" sz="quarter" idx="11"/>
          </p:nvPr>
        </p:nvSpPr>
        <p:spPr/>
        <p:txBody>
          <a:bodyPr/>
          <a:lstStyle/>
          <a:p>
            <a:fld id="{C2F57CEB-4A7C-48FB-9511-9EEBCAD2F75F}" type="slidenum">
              <a:rPr lang="en-US" smtClean="0"/>
              <a:t>21</a:t>
            </a:fld>
            <a:endParaRPr lang="en-US"/>
          </a:p>
        </p:txBody>
      </p:sp>
    </p:spTree>
    <p:extLst>
      <p:ext uri="{BB962C8B-B14F-4D97-AF65-F5344CB8AC3E}">
        <p14:creationId xmlns:p14="http://schemas.microsoft.com/office/powerpoint/2010/main" val="7777203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84A1A-1B9F-4E35-B61D-15BE0035A5F0}"/>
              </a:ext>
            </a:extLst>
          </p:cNvPr>
          <p:cNvSpPr>
            <a:spLocks noGrp="1"/>
          </p:cNvSpPr>
          <p:nvPr>
            <p:ph type="title"/>
          </p:nvPr>
        </p:nvSpPr>
        <p:spPr/>
        <p:txBody>
          <a:bodyPr/>
          <a:lstStyle/>
          <a:p>
            <a:r>
              <a:rPr lang="en-US" dirty="0"/>
              <a:t>Different washing solutions in HFIP enrichment</a:t>
            </a:r>
          </a:p>
        </p:txBody>
      </p:sp>
      <p:pic>
        <p:nvPicPr>
          <p:cNvPr id="5" name="Picture 4">
            <a:extLst>
              <a:ext uri="{FF2B5EF4-FFF2-40B4-BE49-F238E27FC236}">
                <a16:creationId xmlns:a16="http://schemas.microsoft.com/office/drawing/2014/main" id="{776E0B3B-5F34-4E5A-B85B-9CD5C6B53A12}"/>
              </a:ext>
            </a:extLst>
          </p:cNvPr>
          <p:cNvPicPr>
            <a:picLocks noChangeAspect="1"/>
          </p:cNvPicPr>
          <p:nvPr/>
        </p:nvPicPr>
        <p:blipFill>
          <a:blip r:embed="rId2"/>
          <a:stretch>
            <a:fillRect/>
          </a:stretch>
        </p:blipFill>
        <p:spPr>
          <a:xfrm>
            <a:off x="221942" y="1612252"/>
            <a:ext cx="11543930" cy="4207807"/>
          </a:xfrm>
          <a:prstGeom prst="rect">
            <a:avLst/>
          </a:prstGeom>
        </p:spPr>
      </p:pic>
      <p:sp>
        <p:nvSpPr>
          <p:cNvPr id="4" name="Slide Number Placeholder 3">
            <a:extLst>
              <a:ext uri="{FF2B5EF4-FFF2-40B4-BE49-F238E27FC236}">
                <a16:creationId xmlns:a16="http://schemas.microsoft.com/office/drawing/2014/main" id="{E8EFA1EA-EF5B-41F1-9EF3-72F63B5F44A7}"/>
              </a:ext>
            </a:extLst>
          </p:cNvPr>
          <p:cNvSpPr>
            <a:spLocks noGrp="1"/>
          </p:cNvSpPr>
          <p:nvPr>
            <p:ph type="sldNum" sz="quarter" idx="11"/>
          </p:nvPr>
        </p:nvSpPr>
        <p:spPr/>
        <p:txBody>
          <a:bodyPr/>
          <a:lstStyle/>
          <a:p>
            <a:fld id="{C2F57CEB-4A7C-48FB-9511-9EEBCAD2F75F}" type="slidenum">
              <a:rPr lang="en-US" smtClean="0"/>
              <a:t>22</a:t>
            </a:fld>
            <a:endParaRPr lang="en-US"/>
          </a:p>
        </p:txBody>
      </p:sp>
    </p:spTree>
    <p:extLst>
      <p:ext uri="{BB962C8B-B14F-4D97-AF65-F5344CB8AC3E}">
        <p14:creationId xmlns:p14="http://schemas.microsoft.com/office/powerpoint/2010/main" val="13203285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1943F-DFC3-4B29-B93F-07FE3078B99B}"/>
              </a:ext>
            </a:extLst>
          </p:cNvPr>
          <p:cNvSpPr>
            <a:spLocks noGrp="1"/>
          </p:cNvSpPr>
          <p:nvPr>
            <p:ph type="title"/>
          </p:nvPr>
        </p:nvSpPr>
        <p:spPr>
          <a:xfrm>
            <a:off x="556667" y="327184"/>
            <a:ext cx="11176000" cy="498598"/>
          </a:xfrm>
        </p:spPr>
        <p:txBody>
          <a:bodyPr/>
          <a:lstStyle/>
          <a:p>
            <a:r>
              <a:rPr lang="en-US" sz="3600" dirty="0"/>
              <a:t>Enrichment study of prenylated proteins in large-scale sample</a:t>
            </a:r>
          </a:p>
        </p:txBody>
      </p:sp>
      <p:sp>
        <p:nvSpPr>
          <p:cNvPr id="4" name="Slide Number Placeholder 3">
            <a:extLst>
              <a:ext uri="{FF2B5EF4-FFF2-40B4-BE49-F238E27FC236}">
                <a16:creationId xmlns:a16="http://schemas.microsoft.com/office/drawing/2014/main" id="{F1DE7B0E-F095-442F-B615-5FE0050BEEF5}"/>
              </a:ext>
            </a:extLst>
          </p:cNvPr>
          <p:cNvSpPr>
            <a:spLocks noGrp="1"/>
          </p:cNvSpPr>
          <p:nvPr>
            <p:ph type="sldNum" sz="quarter" idx="11"/>
          </p:nvPr>
        </p:nvSpPr>
        <p:spPr/>
        <p:txBody>
          <a:bodyPr/>
          <a:lstStyle/>
          <a:p>
            <a:fld id="{C2F57CEB-4A7C-48FB-9511-9EEBCAD2F75F}" type="slidenum">
              <a:rPr lang="en-US" smtClean="0"/>
              <a:t>23</a:t>
            </a:fld>
            <a:endParaRPr lang="en-US"/>
          </a:p>
        </p:txBody>
      </p:sp>
      <p:sp>
        <p:nvSpPr>
          <p:cNvPr id="5" name="Slide Number Placeholder 3">
            <a:extLst>
              <a:ext uri="{FF2B5EF4-FFF2-40B4-BE49-F238E27FC236}">
                <a16:creationId xmlns:a16="http://schemas.microsoft.com/office/drawing/2014/main" id="{09360377-153B-44D2-AB42-1E9BAC803518}"/>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800" kern="1200">
                <a:solidFill>
                  <a:srgbClr val="00B05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2F57CEB-4A7C-48FB-9511-9EEBCAD2F75F}" type="slidenum">
              <a:rPr lang="en-US" smtClean="0">
                <a:latin typeface="Calibri"/>
              </a:rPr>
              <a:pPr>
                <a:defRPr/>
              </a:pPr>
              <a:t>23</a:t>
            </a:fld>
            <a:endParaRPr lang="en-US">
              <a:latin typeface="Calibri"/>
            </a:endParaRPr>
          </a:p>
        </p:txBody>
      </p:sp>
      <p:grpSp>
        <p:nvGrpSpPr>
          <p:cNvPr id="6" name="Group 234">
            <a:extLst>
              <a:ext uri="{FF2B5EF4-FFF2-40B4-BE49-F238E27FC236}">
                <a16:creationId xmlns:a16="http://schemas.microsoft.com/office/drawing/2014/main" id="{7635079C-8F52-403D-9563-0BC9DF9959A9}"/>
              </a:ext>
            </a:extLst>
          </p:cNvPr>
          <p:cNvGrpSpPr>
            <a:grpSpLocks/>
          </p:cNvGrpSpPr>
          <p:nvPr/>
        </p:nvGrpSpPr>
        <p:grpSpPr bwMode="auto">
          <a:xfrm>
            <a:off x="746398" y="4925720"/>
            <a:ext cx="1289825" cy="1013985"/>
            <a:chOff x="5192257" y="7183987"/>
            <a:chExt cx="983140" cy="701565"/>
          </a:xfrm>
        </p:grpSpPr>
        <p:sp>
          <p:nvSpPr>
            <p:cNvPr id="7" name="Oval 14">
              <a:extLst>
                <a:ext uri="{FF2B5EF4-FFF2-40B4-BE49-F238E27FC236}">
                  <a16:creationId xmlns:a16="http://schemas.microsoft.com/office/drawing/2014/main" id="{5FDEBED4-3CC1-42AA-B50A-1077395E35D0}"/>
                </a:ext>
              </a:extLst>
            </p:cNvPr>
            <p:cNvSpPr>
              <a:spLocks noChangeArrowheads="1"/>
            </p:cNvSpPr>
            <p:nvPr/>
          </p:nvSpPr>
          <p:spPr bwMode="auto">
            <a:xfrm>
              <a:off x="5417660" y="7456718"/>
              <a:ext cx="757737" cy="267348"/>
            </a:xfrm>
            <a:prstGeom prst="ellipse">
              <a:avLst/>
            </a:prstGeom>
            <a:solidFill>
              <a:srgbClr val="FF0000"/>
            </a:solidFill>
            <a:ln w="9525">
              <a:solidFill>
                <a:sysClr val="windowText" lastClr="000000"/>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Oval 15">
              <a:extLst>
                <a:ext uri="{FF2B5EF4-FFF2-40B4-BE49-F238E27FC236}">
                  <a16:creationId xmlns:a16="http://schemas.microsoft.com/office/drawing/2014/main" id="{BA1F1C57-4925-4045-8D7A-EC93E611B4FA}"/>
                </a:ext>
              </a:extLst>
            </p:cNvPr>
            <p:cNvSpPr>
              <a:spLocks noChangeArrowheads="1"/>
            </p:cNvSpPr>
            <p:nvPr/>
          </p:nvSpPr>
          <p:spPr bwMode="auto">
            <a:xfrm>
              <a:off x="5266592" y="7295233"/>
              <a:ext cx="453203" cy="213520"/>
            </a:xfrm>
            <a:prstGeom prst="ellipse">
              <a:avLst/>
            </a:prstGeom>
            <a:solidFill>
              <a:srgbClr val="002060"/>
            </a:solidFill>
            <a:ln w="9525">
              <a:solidFill>
                <a:sysClr val="windowText" lastClr="000000"/>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Oval 16">
              <a:extLst>
                <a:ext uri="{FF2B5EF4-FFF2-40B4-BE49-F238E27FC236}">
                  <a16:creationId xmlns:a16="http://schemas.microsoft.com/office/drawing/2014/main" id="{3620A09B-0B95-4C20-AA0A-8A7B552663DA}"/>
                </a:ext>
              </a:extLst>
            </p:cNvPr>
            <p:cNvSpPr>
              <a:spLocks noChangeArrowheads="1"/>
            </p:cNvSpPr>
            <p:nvPr/>
          </p:nvSpPr>
          <p:spPr bwMode="auto">
            <a:xfrm>
              <a:off x="5568728" y="7183987"/>
              <a:ext cx="532334" cy="269142"/>
            </a:xfrm>
            <a:prstGeom prst="ellipse">
              <a:avLst/>
            </a:prstGeom>
            <a:solidFill>
              <a:srgbClr val="7BA57F"/>
            </a:solidFill>
            <a:ln w="9525">
              <a:solidFill>
                <a:sysClr val="windowText" lastClr="000000"/>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 name="Oval 17">
              <a:extLst>
                <a:ext uri="{FF2B5EF4-FFF2-40B4-BE49-F238E27FC236}">
                  <a16:creationId xmlns:a16="http://schemas.microsoft.com/office/drawing/2014/main" id="{CC105500-CD35-407E-B068-AA991FCD3828}"/>
                </a:ext>
              </a:extLst>
            </p:cNvPr>
            <p:cNvSpPr>
              <a:spLocks noChangeArrowheads="1"/>
            </p:cNvSpPr>
            <p:nvPr/>
          </p:nvSpPr>
          <p:spPr bwMode="auto">
            <a:xfrm>
              <a:off x="5192257" y="7618204"/>
              <a:ext cx="527538" cy="267348"/>
            </a:xfrm>
            <a:prstGeom prst="ellipse">
              <a:avLst/>
            </a:prstGeom>
            <a:solidFill>
              <a:srgbClr val="0563C1"/>
            </a:solidFill>
            <a:ln w="9525">
              <a:solidFill>
                <a:sysClr val="windowText" lastClr="000000"/>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11" name="TextBox 10">
            <a:extLst>
              <a:ext uri="{FF2B5EF4-FFF2-40B4-BE49-F238E27FC236}">
                <a16:creationId xmlns:a16="http://schemas.microsoft.com/office/drawing/2014/main" id="{1D3D228F-CB6E-4676-98FD-1E9498F48D8E}"/>
              </a:ext>
            </a:extLst>
          </p:cNvPr>
          <p:cNvSpPr txBox="1"/>
          <p:nvPr/>
        </p:nvSpPr>
        <p:spPr>
          <a:xfrm>
            <a:off x="140484" y="2231805"/>
            <a:ext cx="228299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panose="020B0604020202020204" pitchFamily="34" charset="0"/>
                <a:ea typeface="+mn-ea"/>
                <a:cs typeface="Arial" pitchFamily="34" charset="0"/>
              </a:rPr>
              <a:t>Raw macrophage cell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panose="020B0604020202020204" pitchFamily="34" charset="0"/>
                <a:ea typeface="+mn-ea"/>
                <a:cs typeface="Arial" pitchFamily="34" charset="0"/>
              </a:rPr>
              <a:t>LPS(+/-)</a:t>
            </a:r>
          </a:p>
        </p:txBody>
      </p:sp>
      <p:sp>
        <p:nvSpPr>
          <p:cNvPr id="12" name="Rectangle 11">
            <a:extLst>
              <a:ext uri="{FF2B5EF4-FFF2-40B4-BE49-F238E27FC236}">
                <a16:creationId xmlns:a16="http://schemas.microsoft.com/office/drawing/2014/main" id="{78DC501C-D84B-4B9C-B64E-6B0FD53488A1}"/>
              </a:ext>
            </a:extLst>
          </p:cNvPr>
          <p:cNvSpPr/>
          <p:nvPr/>
        </p:nvSpPr>
        <p:spPr>
          <a:xfrm>
            <a:off x="2685208" y="2864328"/>
            <a:ext cx="1938298"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panose="020B0604020202020204" pitchFamily="34" charset="0"/>
                <a:ea typeface="+mn-ea"/>
                <a:cs typeface="Arial" pitchFamily="34" charset="0"/>
              </a:rPr>
              <a:t>Cell lysate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panose="020B0604020202020204" pitchFamily="34" charset="0"/>
                <a:ea typeface="+mn-ea"/>
                <a:cs typeface="Arial" pitchFamily="34" charset="0"/>
              </a:rPr>
              <a:t>protein complex</a:t>
            </a:r>
          </a:p>
        </p:txBody>
      </p:sp>
      <p:sp>
        <p:nvSpPr>
          <p:cNvPr id="14" name="Rectangle 13">
            <a:extLst>
              <a:ext uri="{FF2B5EF4-FFF2-40B4-BE49-F238E27FC236}">
                <a16:creationId xmlns:a16="http://schemas.microsoft.com/office/drawing/2014/main" id="{6506415E-C4A1-4271-A224-FF3BC9A82E83}"/>
              </a:ext>
            </a:extLst>
          </p:cNvPr>
          <p:cNvSpPr/>
          <p:nvPr/>
        </p:nvSpPr>
        <p:spPr>
          <a:xfrm>
            <a:off x="92293" y="6100881"/>
            <a:ext cx="2775440"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Arial" panose="020B0604020202020204" pitchFamily="34" charset="0"/>
                <a:ea typeface="+mn-ea"/>
                <a:cs typeface="Arial" pitchFamily="34" charset="0"/>
              </a:rPr>
              <a:t>Potential prenylated protein identifications</a:t>
            </a:r>
          </a:p>
        </p:txBody>
      </p:sp>
      <p:grpSp>
        <p:nvGrpSpPr>
          <p:cNvPr id="19" name="Group 18">
            <a:extLst>
              <a:ext uri="{FF2B5EF4-FFF2-40B4-BE49-F238E27FC236}">
                <a16:creationId xmlns:a16="http://schemas.microsoft.com/office/drawing/2014/main" id="{8217BCB9-BF2B-4858-9B47-1C6E591E1481}"/>
              </a:ext>
            </a:extLst>
          </p:cNvPr>
          <p:cNvGrpSpPr/>
          <p:nvPr/>
        </p:nvGrpSpPr>
        <p:grpSpPr>
          <a:xfrm>
            <a:off x="2757338" y="1334303"/>
            <a:ext cx="1185276" cy="1538296"/>
            <a:chOff x="7952818" y="947585"/>
            <a:chExt cx="1185276" cy="1538296"/>
          </a:xfrm>
        </p:grpSpPr>
        <p:pic>
          <p:nvPicPr>
            <p:cNvPr id="20" name="Picture 19">
              <a:extLst>
                <a:ext uri="{FF2B5EF4-FFF2-40B4-BE49-F238E27FC236}">
                  <a16:creationId xmlns:a16="http://schemas.microsoft.com/office/drawing/2014/main" id="{AD4B72B8-FB18-41FD-A269-3EC472EC6F8B}"/>
                </a:ext>
              </a:extLst>
            </p:cNvPr>
            <p:cNvPicPr>
              <a:picLocks noChangeAspect="1"/>
            </p:cNvPicPr>
            <p:nvPr/>
          </p:nvPicPr>
          <p:blipFill>
            <a:blip r:embed="rId2" cstate="print">
              <a:duotone>
                <a:prstClr val="black"/>
                <a:srgbClr val="ED7D31">
                  <a:tint val="45000"/>
                  <a:satMod val="400000"/>
                </a:srgbClr>
              </a:duotone>
              <a:extLst>
                <a:ext uri="{28A0092B-C50C-407E-A947-70E740481C1C}">
                  <a14:useLocalDpi xmlns:a14="http://schemas.microsoft.com/office/drawing/2010/main" val="0"/>
                </a:ext>
              </a:extLst>
            </a:blip>
            <a:stretch>
              <a:fillRect/>
            </a:stretch>
          </p:blipFill>
          <p:spPr>
            <a:xfrm>
              <a:off x="7952818" y="947585"/>
              <a:ext cx="1185276" cy="1538296"/>
            </a:xfrm>
            <a:prstGeom prst="rect">
              <a:avLst/>
            </a:prstGeom>
          </p:spPr>
        </p:pic>
        <p:grpSp>
          <p:nvGrpSpPr>
            <p:cNvPr id="21" name="Group 20">
              <a:extLst>
                <a:ext uri="{FF2B5EF4-FFF2-40B4-BE49-F238E27FC236}">
                  <a16:creationId xmlns:a16="http://schemas.microsoft.com/office/drawing/2014/main" id="{C73B5563-BBBD-428B-B12C-30A06A83EBF3}"/>
                </a:ext>
              </a:extLst>
            </p:cNvPr>
            <p:cNvGrpSpPr/>
            <p:nvPr/>
          </p:nvGrpSpPr>
          <p:grpSpPr>
            <a:xfrm>
              <a:off x="8686643" y="1636974"/>
              <a:ext cx="379219" cy="530462"/>
              <a:chOff x="9812354" y="2107275"/>
              <a:chExt cx="490486" cy="316180"/>
            </a:xfrm>
          </p:grpSpPr>
          <p:grpSp>
            <p:nvGrpSpPr>
              <p:cNvPr id="22" name="Group 13">
                <a:extLst>
                  <a:ext uri="{FF2B5EF4-FFF2-40B4-BE49-F238E27FC236}">
                    <a16:creationId xmlns:a16="http://schemas.microsoft.com/office/drawing/2014/main" id="{3450AD1B-6B5B-4E31-A11B-422768EEC1E0}"/>
                  </a:ext>
                </a:extLst>
              </p:cNvPr>
              <p:cNvGrpSpPr>
                <a:grpSpLocks/>
              </p:cNvGrpSpPr>
              <p:nvPr/>
            </p:nvGrpSpPr>
            <p:grpSpPr bwMode="auto">
              <a:xfrm>
                <a:off x="9871090" y="2107275"/>
                <a:ext cx="322015" cy="316180"/>
                <a:chOff x="2613" y="661"/>
                <a:chExt cx="631" cy="600"/>
              </a:xfrm>
            </p:grpSpPr>
            <p:sp>
              <p:nvSpPr>
                <p:cNvPr id="26" name="Oval 14">
                  <a:extLst>
                    <a:ext uri="{FF2B5EF4-FFF2-40B4-BE49-F238E27FC236}">
                      <a16:creationId xmlns:a16="http://schemas.microsoft.com/office/drawing/2014/main" id="{CAB38B90-306F-4B6F-9C5B-33C6766D8722}"/>
                    </a:ext>
                  </a:extLst>
                </p:cNvPr>
                <p:cNvSpPr>
                  <a:spLocks noChangeArrowheads="1"/>
                </p:cNvSpPr>
                <p:nvPr/>
              </p:nvSpPr>
              <p:spPr bwMode="auto">
                <a:xfrm>
                  <a:off x="2802" y="932"/>
                  <a:ext cx="316" cy="149"/>
                </a:xfrm>
                <a:prstGeom prst="ellipse">
                  <a:avLst/>
                </a:prstGeom>
                <a:solidFill>
                  <a:srgbClr val="92D050"/>
                </a:solidFill>
                <a:ln w="9525">
                  <a:solidFill>
                    <a:sysClr val="windowText" lastClr="000000"/>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7" name="Oval 15">
                  <a:extLst>
                    <a:ext uri="{FF2B5EF4-FFF2-40B4-BE49-F238E27FC236}">
                      <a16:creationId xmlns:a16="http://schemas.microsoft.com/office/drawing/2014/main" id="{BC228F72-0F43-41C1-9206-2D3807D2CD94}"/>
                    </a:ext>
                  </a:extLst>
                </p:cNvPr>
                <p:cNvSpPr>
                  <a:spLocks noChangeArrowheads="1"/>
                </p:cNvSpPr>
                <p:nvPr/>
              </p:nvSpPr>
              <p:spPr bwMode="auto">
                <a:xfrm>
                  <a:off x="2740" y="841"/>
                  <a:ext cx="190" cy="117"/>
                </a:xfrm>
                <a:prstGeom prst="ellipse">
                  <a:avLst/>
                </a:prstGeom>
                <a:solidFill>
                  <a:srgbClr val="70AD47"/>
                </a:solidFill>
                <a:ln w="9525">
                  <a:solidFill>
                    <a:sysClr val="windowText" lastClr="000000"/>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8" name="Oval 16">
                  <a:extLst>
                    <a:ext uri="{FF2B5EF4-FFF2-40B4-BE49-F238E27FC236}">
                      <a16:creationId xmlns:a16="http://schemas.microsoft.com/office/drawing/2014/main" id="{45DBD1D2-D7F8-4F72-A2B3-54B4FC8A5D3C}"/>
                    </a:ext>
                  </a:extLst>
                </p:cNvPr>
                <p:cNvSpPr>
                  <a:spLocks noChangeArrowheads="1"/>
                </p:cNvSpPr>
                <p:nvPr/>
              </p:nvSpPr>
              <p:spPr bwMode="auto">
                <a:xfrm>
                  <a:off x="2865" y="780"/>
                  <a:ext cx="222" cy="150"/>
                </a:xfrm>
                <a:prstGeom prst="ellipse">
                  <a:avLst/>
                </a:prstGeom>
                <a:solidFill>
                  <a:srgbClr val="002060"/>
                </a:solidFill>
                <a:ln w="9525">
                  <a:solidFill>
                    <a:sysClr val="windowText" lastClr="000000"/>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9" name="Oval 17">
                  <a:extLst>
                    <a:ext uri="{FF2B5EF4-FFF2-40B4-BE49-F238E27FC236}">
                      <a16:creationId xmlns:a16="http://schemas.microsoft.com/office/drawing/2014/main" id="{1C3D0A24-7D1B-4212-B854-60ED2E446E69}"/>
                    </a:ext>
                  </a:extLst>
                </p:cNvPr>
                <p:cNvSpPr>
                  <a:spLocks noChangeArrowheads="1"/>
                </p:cNvSpPr>
                <p:nvPr/>
              </p:nvSpPr>
              <p:spPr bwMode="auto">
                <a:xfrm>
                  <a:off x="2708" y="1022"/>
                  <a:ext cx="220" cy="149"/>
                </a:xfrm>
                <a:prstGeom prst="ellipse">
                  <a:avLst/>
                </a:prstGeom>
                <a:solidFill>
                  <a:srgbClr val="C00000"/>
                </a:solidFill>
                <a:ln w="9525">
                  <a:solidFill>
                    <a:sysClr val="windowText" lastClr="000000"/>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0" name="Freeform 18">
                  <a:extLst>
                    <a:ext uri="{FF2B5EF4-FFF2-40B4-BE49-F238E27FC236}">
                      <a16:creationId xmlns:a16="http://schemas.microsoft.com/office/drawing/2014/main" id="{BC410902-B77C-4C7C-B1C0-87B52289C0D2}"/>
                    </a:ext>
                  </a:extLst>
                </p:cNvPr>
                <p:cNvSpPr>
                  <a:spLocks/>
                </p:cNvSpPr>
                <p:nvPr/>
              </p:nvSpPr>
              <p:spPr bwMode="auto">
                <a:xfrm>
                  <a:off x="2915" y="1083"/>
                  <a:ext cx="111" cy="68"/>
                </a:xfrm>
                <a:custGeom>
                  <a:avLst/>
                  <a:gdLst>
                    <a:gd name="T0" fmla="*/ 0 w 168"/>
                    <a:gd name="T1" fmla="*/ 4 h 108"/>
                    <a:gd name="T2" fmla="*/ 7 w 168"/>
                    <a:gd name="T3" fmla="*/ 4 h 108"/>
                    <a:gd name="T4" fmla="*/ 9 w 168"/>
                    <a:gd name="T5" fmla="*/ 0 h 108"/>
                    <a:gd name="T6" fmla="*/ 0 60000 65536"/>
                    <a:gd name="T7" fmla="*/ 0 60000 65536"/>
                    <a:gd name="T8" fmla="*/ 0 60000 65536"/>
                    <a:gd name="T9" fmla="*/ 0 w 168"/>
                    <a:gd name="T10" fmla="*/ 0 h 108"/>
                    <a:gd name="T11" fmla="*/ 168 w 168"/>
                    <a:gd name="T12" fmla="*/ 108 h 108"/>
                  </a:gdLst>
                  <a:ahLst/>
                  <a:cxnLst>
                    <a:cxn ang="T6">
                      <a:pos x="T0" y="T1"/>
                    </a:cxn>
                    <a:cxn ang="T7">
                      <a:pos x="T2" y="T3"/>
                    </a:cxn>
                    <a:cxn ang="T8">
                      <a:pos x="T4" y="T5"/>
                    </a:cxn>
                  </a:cxnLst>
                  <a:rect l="T9" t="T10" r="T11" b="T12"/>
                  <a:pathLst>
                    <a:path w="168" h="108">
                      <a:moveTo>
                        <a:pt x="0" y="96"/>
                      </a:moveTo>
                      <a:cubicBezTo>
                        <a:pt x="57" y="108"/>
                        <a:pt x="48" y="106"/>
                        <a:pt x="130" y="101"/>
                      </a:cubicBezTo>
                      <a:cubicBezTo>
                        <a:pt x="168" y="77"/>
                        <a:pt x="164" y="42"/>
                        <a:pt x="164" y="0"/>
                      </a:cubicBezTo>
                    </a:path>
                  </a:pathLst>
                </a:custGeom>
                <a:noFill/>
                <a:ln w="28575" cmpd="sng">
                  <a:solidFill>
                    <a:srgbClr val="00FF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1" name="Freeform 19">
                  <a:extLst>
                    <a:ext uri="{FF2B5EF4-FFF2-40B4-BE49-F238E27FC236}">
                      <a16:creationId xmlns:a16="http://schemas.microsoft.com/office/drawing/2014/main" id="{7B6F97E1-8F51-40D9-9444-B88746497F42}"/>
                    </a:ext>
                  </a:extLst>
                </p:cNvPr>
                <p:cNvSpPr>
                  <a:spLocks/>
                </p:cNvSpPr>
                <p:nvPr/>
              </p:nvSpPr>
              <p:spPr bwMode="auto">
                <a:xfrm>
                  <a:off x="2719" y="911"/>
                  <a:ext cx="86" cy="84"/>
                </a:xfrm>
                <a:custGeom>
                  <a:avLst/>
                  <a:gdLst>
                    <a:gd name="T0" fmla="*/ 7 w 131"/>
                    <a:gd name="T1" fmla="*/ 5 h 134"/>
                    <a:gd name="T2" fmla="*/ 3 w 131"/>
                    <a:gd name="T3" fmla="*/ 5 h 134"/>
                    <a:gd name="T4" fmla="*/ 1 w 131"/>
                    <a:gd name="T5" fmla="*/ 3 h 134"/>
                    <a:gd name="T6" fmla="*/ 2 w 131"/>
                    <a:gd name="T7" fmla="*/ 1 h 134"/>
                    <a:gd name="T8" fmla="*/ 0 60000 65536"/>
                    <a:gd name="T9" fmla="*/ 0 60000 65536"/>
                    <a:gd name="T10" fmla="*/ 0 60000 65536"/>
                    <a:gd name="T11" fmla="*/ 0 60000 65536"/>
                    <a:gd name="T12" fmla="*/ 0 w 131"/>
                    <a:gd name="T13" fmla="*/ 0 h 134"/>
                    <a:gd name="T14" fmla="*/ 131 w 131"/>
                    <a:gd name="T15" fmla="*/ 134 h 134"/>
                  </a:gdLst>
                  <a:ahLst/>
                  <a:cxnLst>
                    <a:cxn ang="T8">
                      <a:pos x="T0" y="T1"/>
                    </a:cxn>
                    <a:cxn ang="T9">
                      <a:pos x="T2" y="T3"/>
                    </a:cxn>
                    <a:cxn ang="T10">
                      <a:pos x="T4" y="T5"/>
                    </a:cxn>
                    <a:cxn ang="T11">
                      <a:pos x="T6" y="T7"/>
                    </a:cxn>
                  </a:cxnLst>
                  <a:rect l="T12" t="T13" r="T14" b="T15"/>
                  <a:pathLst>
                    <a:path w="131" h="134">
                      <a:moveTo>
                        <a:pt x="131" y="134"/>
                      </a:moveTo>
                      <a:cubicBezTo>
                        <a:pt x="123" y="133"/>
                        <a:pt x="71" y="133"/>
                        <a:pt x="52" y="122"/>
                      </a:cubicBezTo>
                      <a:cubicBezTo>
                        <a:pt x="36" y="112"/>
                        <a:pt x="18" y="77"/>
                        <a:pt x="18" y="77"/>
                      </a:cubicBezTo>
                      <a:cubicBezTo>
                        <a:pt x="24" y="0"/>
                        <a:pt x="0" y="4"/>
                        <a:pt x="35" y="4"/>
                      </a:cubicBezTo>
                    </a:path>
                  </a:pathLst>
                </a:custGeom>
                <a:noFill/>
                <a:ln w="28575" cmpd="sng">
                  <a:solidFill>
                    <a:srgbClr val="00FF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2" name="Freeform 20">
                  <a:extLst>
                    <a:ext uri="{FF2B5EF4-FFF2-40B4-BE49-F238E27FC236}">
                      <a16:creationId xmlns:a16="http://schemas.microsoft.com/office/drawing/2014/main" id="{AD002877-EFE0-4F90-A008-18C9D44AD640}"/>
                    </a:ext>
                  </a:extLst>
                </p:cNvPr>
                <p:cNvSpPr>
                  <a:spLocks/>
                </p:cNvSpPr>
                <p:nvPr/>
              </p:nvSpPr>
              <p:spPr bwMode="auto">
                <a:xfrm>
                  <a:off x="2829" y="794"/>
                  <a:ext cx="74" cy="52"/>
                </a:xfrm>
                <a:custGeom>
                  <a:avLst/>
                  <a:gdLst>
                    <a:gd name="T0" fmla="*/ 0 w 113"/>
                    <a:gd name="T1" fmla="*/ 2 h 85"/>
                    <a:gd name="T2" fmla="*/ 1 w 113"/>
                    <a:gd name="T3" fmla="*/ 1 h 85"/>
                    <a:gd name="T4" fmla="*/ 6 w 113"/>
                    <a:gd name="T5" fmla="*/ 1 h 85"/>
                    <a:gd name="T6" fmla="*/ 0 60000 65536"/>
                    <a:gd name="T7" fmla="*/ 0 60000 65536"/>
                    <a:gd name="T8" fmla="*/ 0 60000 65536"/>
                    <a:gd name="T9" fmla="*/ 0 w 113"/>
                    <a:gd name="T10" fmla="*/ 0 h 85"/>
                    <a:gd name="T11" fmla="*/ 113 w 113"/>
                    <a:gd name="T12" fmla="*/ 85 h 85"/>
                  </a:gdLst>
                  <a:ahLst/>
                  <a:cxnLst>
                    <a:cxn ang="T6">
                      <a:pos x="T0" y="T1"/>
                    </a:cxn>
                    <a:cxn ang="T7">
                      <a:pos x="T2" y="T3"/>
                    </a:cxn>
                    <a:cxn ang="T8">
                      <a:pos x="T4" y="T5"/>
                    </a:cxn>
                  </a:cxnLst>
                  <a:rect l="T9" t="T10" r="T11" b="T12"/>
                  <a:pathLst>
                    <a:path w="113" h="85">
                      <a:moveTo>
                        <a:pt x="0" y="85"/>
                      </a:moveTo>
                      <a:cubicBezTo>
                        <a:pt x="7" y="65"/>
                        <a:pt x="3" y="43"/>
                        <a:pt x="11" y="23"/>
                      </a:cubicBezTo>
                      <a:cubicBezTo>
                        <a:pt x="20" y="0"/>
                        <a:pt x="85" y="6"/>
                        <a:pt x="113" y="6"/>
                      </a:cubicBezTo>
                    </a:path>
                  </a:pathLst>
                </a:custGeom>
                <a:noFill/>
                <a:ln w="28575" cmpd="sng">
                  <a:solidFill>
                    <a:srgbClr val="00FF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3" name="Freeform 21">
                  <a:extLst>
                    <a:ext uri="{FF2B5EF4-FFF2-40B4-BE49-F238E27FC236}">
                      <a16:creationId xmlns:a16="http://schemas.microsoft.com/office/drawing/2014/main" id="{052289AB-7402-40FD-B112-2003BF339058}"/>
                    </a:ext>
                  </a:extLst>
                </p:cNvPr>
                <p:cNvSpPr>
                  <a:spLocks/>
                </p:cNvSpPr>
                <p:nvPr/>
              </p:nvSpPr>
              <p:spPr bwMode="auto">
                <a:xfrm>
                  <a:off x="2640" y="1090"/>
                  <a:ext cx="117" cy="127"/>
                </a:xfrm>
                <a:custGeom>
                  <a:avLst/>
                  <a:gdLst>
                    <a:gd name="T0" fmla="*/ 6 w 177"/>
                    <a:gd name="T1" fmla="*/ 0 h 204"/>
                    <a:gd name="T2" fmla="*/ 2 w 177"/>
                    <a:gd name="T3" fmla="*/ 1 h 204"/>
                    <a:gd name="T4" fmla="*/ 2 w 177"/>
                    <a:gd name="T5" fmla="*/ 1 h 204"/>
                    <a:gd name="T6" fmla="*/ 9 w 177"/>
                    <a:gd name="T7" fmla="*/ 6 h 204"/>
                    <a:gd name="T8" fmla="*/ 10 w 177"/>
                    <a:gd name="T9" fmla="*/ 4 h 204"/>
                    <a:gd name="T10" fmla="*/ 0 60000 65536"/>
                    <a:gd name="T11" fmla="*/ 0 60000 65536"/>
                    <a:gd name="T12" fmla="*/ 0 60000 65536"/>
                    <a:gd name="T13" fmla="*/ 0 60000 65536"/>
                    <a:gd name="T14" fmla="*/ 0 60000 65536"/>
                    <a:gd name="T15" fmla="*/ 0 w 177"/>
                    <a:gd name="T16" fmla="*/ 0 h 204"/>
                    <a:gd name="T17" fmla="*/ 177 w 177"/>
                    <a:gd name="T18" fmla="*/ 204 h 204"/>
                  </a:gdLst>
                  <a:ahLst/>
                  <a:cxnLst>
                    <a:cxn ang="T10">
                      <a:pos x="T0" y="T1"/>
                    </a:cxn>
                    <a:cxn ang="T11">
                      <a:pos x="T2" y="T3"/>
                    </a:cxn>
                    <a:cxn ang="T12">
                      <a:pos x="T4" y="T5"/>
                    </a:cxn>
                    <a:cxn ang="T13">
                      <a:pos x="T6" y="T7"/>
                    </a:cxn>
                    <a:cxn ang="T14">
                      <a:pos x="T8" y="T9"/>
                    </a:cxn>
                  </a:cxnLst>
                  <a:rect l="T15" t="T16" r="T17" b="T18"/>
                  <a:pathLst>
                    <a:path w="177" h="204">
                      <a:moveTo>
                        <a:pt x="108" y="0"/>
                      </a:moveTo>
                      <a:cubicBezTo>
                        <a:pt x="83" y="6"/>
                        <a:pt x="59" y="11"/>
                        <a:pt x="34" y="17"/>
                      </a:cubicBezTo>
                      <a:cubicBezTo>
                        <a:pt x="32" y="23"/>
                        <a:pt x="29" y="28"/>
                        <a:pt x="29" y="34"/>
                      </a:cubicBezTo>
                      <a:cubicBezTo>
                        <a:pt x="29" y="204"/>
                        <a:pt x="0" y="159"/>
                        <a:pt x="170" y="153"/>
                      </a:cubicBezTo>
                      <a:cubicBezTo>
                        <a:pt x="177" y="131"/>
                        <a:pt x="175" y="142"/>
                        <a:pt x="175" y="119"/>
                      </a:cubicBezTo>
                    </a:path>
                  </a:pathLst>
                </a:custGeom>
                <a:noFill/>
                <a:ln w="28575" cmpd="sng">
                  <a:solidFill>
                    <a:srgbClr val="44546A"/>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4" name="Freeform 22">
                  <a:extLst>
                    <a:ext uri="{FF2B5EF4-FFF2-40B4-BE49-F238E27FC236}">
                      <a16:creationId xmlns:a16="http://schemas.microsoft.com/office/drawing/2014/main" id="{E3BE3D77-CFDA-4BCB-91B2-33457DCDB909}"/>
                    </a:ext>
                  </a:extLst>
                </p:cNvPr>
                <p:cNvSpPr>
                  <a:spLocks/>
                </p:cNvSpPr>
                <p:nvPr/>
              </p:nvSpPr>
              <p:spPr bwMode="auto">
                <a:xfrm>
                  <a:off x="2991" y="676"/>
                  <a:ext cx="55" cy="110"/>
                </a:xfrm>
                <a:custGeom>
                  <a:avLst/>
                  <a:gdLst>
                    <a:gd name="T0" fmla="*/ 2 w 82"/>
                    <a:gd name="T1" fmla="*/ 7 h 176"/>
                    <a:gd name="T2" fmla="*/ 5 w 82"/>
                    <a:gd name="T3" fmla="*/ 4 h 176"/>
                    <a:gd name="T4" fmla="*/ 0 w 82"/>
                    <a:gd name="T5" fmla="*/ 0 h 176"/>
                    <a:gd name="T6" fmla="*/ 0 60000 65536"/>
                    <a:gd name="T7" fmla="*/ 0 60000 65536"/>
                    <a:gd name="T8" fmla="*/ 0 60000 65536"/>
                    <a:gd name="T9" fmla="*/ 0 w 82"/>
                    <a:gd name="T10" fmla="*/ 0 h 176"/>
                    <a:gd name="T11" fmla="*/ 82 w 82"/>
                    <a:gd name="T12" fmla="*/ 176 h 176"/>
                  </a:gdLst>
                  <a:ahLst/>
                  <a:cxnLst>
                    <a:cxn ang="T6">
                      <a:pos x="T0" y="T1"/>
                    </a:cxn>
                    <a:cxn ang="T7">
                      <a:pos x="T2" y="T3"/>
                    </a:cxn>
                    <a:cxn ang="T8">
                      <a:pos x="T4" y="T5"/>
                    </a:cxn>
                  </a:cxnLst>
                  <a:rect l="T9" t="T10" r="T11" b="T12"/>
                  <a:pathLst>
                    <a:path w="82" h="176">
                      <a:moveTo>
                        <a:pt x="34" y="176"/>
                      </a:moveTo>
                      <a:cubicBezTo>
                        <a:pt x="62" y="166"/>
                        <a:pt x="65" y="146"/>
                        <a:pt x="73" y="119"/>
                      </a:cubicBezTo>
                      <a:cubicBezTo>
                        <a:pt x="69" y="43"/>
                        <a:pt x="82" y="0"/>
                        <a:pt x="0" y="0"/>
                      </a:cubicBezTo>
                    </a:path>
                  </a:pathLst>
                </a:custGeom>
                <a:noFill/>
                <a:ln w="28575" cmpd="sng">
                  <a:solidFill>
                    <a:sysClr val="windowText" lastClr="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5" name="Freeform 23">
                  <a:extLst>
                    <a:ext uri="{FF2B5EF4-FFF2-40B4-BE49-F238E27FC236}">
                      <a16:creationId xmlns:a16="http://schemas.microsoft.com/office/drawing/2014/main" id="{F683EC85-0D2C-48B3-A516-304DD0AD9319}"/>
                    </a:ext>
                  </a:extLst>
                </p:cNvPr>
                <p:cNvSpPr>
                  <a:spLocks/>
                </p:cNvSpPr>
                <p:nvPr/>
              </p:nvSpPr>
              <p:spPr bwMode="auto">
                <a:xfrm>
                  <a:off x="3112" y="985"/>
                  <a:ext cx="100" cy="116"/>
                </a:xfrm>
                <a:custGeom>
                  <a:avLst/>
                  <a:gdLst>
                    <a:gd name="T0" fmla="*/ 0 w 151"/>
                    <a:gd name="T1" fmla="*/ 1 h 185"/>
                    <a:gd name="T2" fmla="*/ 5 w 151"/>
                    <a:gd name="T3" fmla="*/ 1 h 185"/>
                    <a:gd name="T4" fmla="*/ 6 w 151"/>
                    <a:gd name="T5" fmla="*/ 2 h 185"/>
                    <a:gd name="T6" fmla="*/ 5 w 151"/>
                    <a:gd name="T7" fmla="*/ 7 h 185"/>
                    <a:gd name="T8" fmla="*/ 0 60000 65536"/>
                    <a:gd name="T9" fmla="*/ 0 60000 65536"/>
                    <a:gd name="T10" fmla="*/ 0 60000 65536"/>
                    <a:gd name="T11" fmla="*/ 0 60000 65536"/>
                    <a:gd name="T12" fmla="*/ 0 w 151"/>
                    <a:gd name="T13" fmla="*/ 0 h 185"/>
                    <a:gd name="T14" fmla="*/ 151 w 151"/>
                    <a:gd name="T15" fmla="*/ 185 h 185"/>
                  </a:gdLst>
                  <a:ahLst/>
                  <a:cxnLst>
                    <a:cxn ang="T8">
                      <a:pos x="T0" y="T1"/>
                    </a:cxn>
                    <a:cxn ang="T9">
                      <a:pos x="T2" y="T3"/>
                    </a:cxn>
                    <a:cxn ang="T10">
                      <a:pos x="T4" y="T5"/>
                    </a:cxn>
                    <a:cxn ang="T11">
                      <a:pos x="T6" y="T7"/>
                    </a:cxn>
                  </a:cxnLst>
                  <a:rect l="T12" t="T13" r="T14" b="T15"/>
                  <a:pathLst>
                    <a:path w="151" h="185">
                      <a:moveTo>
                        <a:pt x="0" y="4"/>
                      </a:moveTo>
                      <a:cubicBezTo>
                        <a:pt x="30" y="6"/>
                        <a:pt x="62" y="0"/>
                        <a:pt x="90" y="10"/>
                      </a:cubicBezTo>
                      <a:cubicBezTo>
                        <a:pt x="103" y="15"/>
                        <a:pt x="112" y="44"/>
                        <a:pt x="112" y="44"/>
                      </a:cubicBezTo>
                      <a:cubicBezTo>
                        <a:pt x="125" y="93"/>
                        <a:pt x="151" y="185"/>
                        <a:pt x="84" y="185"/>
                      </a:cubicBezTo>
                    </a:path>
                  </a:pathLst>
                </a:custGeom>
                <a:noFill/>
                <a:ln w="28575" cmpd="sng">
                  <a:solidFill>
                    <a:sysClr val="windowText" lastClr="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6" name="Oval 24">
                  <a:extLst>
                    <a:ext uri="{FF2B5EF4-FFF2-40B4-BE49-F238E27FC236}">
                      <a16:creationId xmlns:a16="http://schemas.microsoft.com/office/drawing/2014/main" id="{CB9F7287-E302-4343-B34B-194C1FDBA9CA}"/>
                    </a:ext>
                  </a:extLst>
                </p:cNvPr>
                <p:cNvSpPr>
                  <a:spLocks noChangeArrowheads="1"/>
                </p:cNvSpPr>
                <p:nvPr/>
              </p:nvSpPr>
              <p:spPr bwMode="auto">
                <a:xfrm>
                  <a:off x="3118" y="752"/>
                  <a:ext cx="126" cy="90"/>
                </a:xfrm>
                <a:prstGeom prst="ellipse">
                  <a:avLst/>
                </a:prstGeom>
                <a:solidFill>
                  <a:srgbClr val="FFFF00"/>
                </a:solidFill>
                <a:ln w="9525">
                  <a:solidFill>
                    <a:sysClr val="windowText" lastClr="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7" name="Oval 25">
                  <a:extLst>
                    <a:ext uri="{FF2B5EF4-FFF2-40B4-BE49-F238E27FC236}">
                      <a16:creationId xmlns:a16="http://schemas.microsoft.com/office/drawing/2014/main" id="{7D06D81A-BCB8-4E61-8951-C0FE7E23E3CD}"/>
                    </a:ext>
                  </a:extLst>
                </p:cNvPr>
                <p:cNvSpPr>
                  <a:spLocks noChangeArrowheads="1"/>
                </p:cNvSpPr>
                <p:nvPr/>
              </p:nvSpPr>
              <p:spPr bwMode="auto">
                <a:xfrm>
                  <a:off x="2771" y="661"/>
                  <a:ext cx="126" cy="91"/>
                </a:xfrm>
                <a:prstGeom prst="ellipse">
                  <a:avLst/>
                </a:prstGeom>
                <a:solidFill>
                  <a:srgbClr val="44546A"/>
                </a:solidFill>
                <a:ln w="9525">
                  <a:solidFill>
                    <a:sysClr val="windowText" lastClr="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8" name="Oval 26">
                  <a:extLst>
                    <a:ext uri="{FF2B5EF4-FFF2-40B4-BE49-F238E27FC236}">
                      <a16:creationId xmlns:a16="http://schemas.microsoft.com/office/drawing/2014/main" id="{50B53C5E-9D2B-4DEA-89F6-A48A2E3787D6}"/>
                    </a:ext>
                  </a:extLst>
                </p:cNvPr>
                <p:cNvSpPr>
                  <a:spLocks noChangeArrowheads="1"/>
                </p:cNvSpPr>
                <p:nvPr/>
              </p:nvSpPr>
              <p:spPr bwMode="auto">
                <a:xfrm>
                  <a:off x="2613" y="752"/>
                  <a:ext cx="126" cy="90"/>
                </a:xfrm>
                <a:prstGeom prst="ellipse">
                  <a:avLst/>
                </a:prstGeom>
                <a:solidFill>
                  <a:srgbClr val="006600"/>
                </a:solidFill>
                <a:ln w="9525">
                  <a:solidFill>
                    <a:sysClr val="windowText" lastClr="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9" name="Oval 28">
                  <a:extLst>
                    <a:ext uri="{FF2B5EF4-FFF2-40B4-BE49-F238E27FC236}">
                      <a16:creationId xmlns:a16="http://schemas.microsoft.com/office/drawing/2014/main" id="{5AC8E99A-CD25-4B6E-8606-E945BC87B341}"/>
                    </a:ext>
                  </a:extLst>
                </p:cNvPr>
                <p:cNvSpPr>
                  <a:spLocks noChangeArrowheads="1"/>
                </p:cNvSpPr>
                <p:nvPr/>
              </p:nvSpPr>
              <p:spPr bwMode="auto">
                <a:xfrm>
                  <a:off x="2865" y="1171"/>
                  <a:ext cx="126" cy="90"/>
                </a:xfrm>
                <a:prstGeom prst="ellipse">
                  <a:avLst/>
                </a:prstGeom>
                <a:solidFill>
                  <a:srgbClr val="E7E6E6"/>
                </a:solidFill>
                <a:ln w="9525">
                  <a:solidFill>
                    <a:sysClr val="windowText" lastClr="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23" name="Oval 14">
                <a:extLst>
                  <a:ext uri="{FF2B5EF4-FFF2-40B4-BE49-F238E27FC236}">
                    <a16:creationId xmlns:a16="http://schemas.microsoft.com/office/drawing/2014/main" id="{580D54A8-4B07-4B0D-A84F-4D9AB1BF48D1}"/>
                  </a:ext>
                </a:extLst>
              </p:cNvPr>
              <p:cNvSpPr>
                <a:spLocks noChangeArrowheads="1"/>
              </p:cNvSpPr>
              <p:nvPr/>
            </p:nvSpPr>
            <p:spPr bwMode="auto">
              <a:xfrm>
                <a:off x="10141577" y="2140634"/>
                <a:ext cx="161263" cy="78518"/>
              </a:xfrm>
              <a:prstGeom prst="ellipse">
                <a:avLst/>
              </a:prstGeom>
              <a:solidFill>
                <a:srgbClr val="92D050"/>
              </a:solidFill>
              <a:ln w="9525">
                <a:solidFill>
                  <a:sysClr val="windowText" lastClr="000000"/>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4" name="Oval 14">
                <a:extLst>
                  <a:ext uri="{FF2B5EF4-FFF2-40B4-BE49-F238E27FC236}">
                    <a16:creationId xmlns:a16="http://schemas.microsoft.com/office/drawing/2014/main" id="{E7D27395-3D10-4E4C-A962-BBDC4BB69817}"/>
                  </a:ext>
                </a:extLst>
              </p:cNvPr>
              <p:cNvSpPr>
                <a:spLocks noChangeArrowheads="1"/>
              </p:cNvSpPr>
              <p:nvPr/>
            </p:nvSpPr>
            <p:spPr bwMode="auto">
              <a:xfrm>
                <a:off x="9812354" y="2159922"/>
                <a:ext cx="161263" cy="78518"/>
              </a:xfrm>
              <a:prstGeom prst="ellipse">
                <a:avLst/>
              </a:prstGeom>
              <a:solidFill>
                <a:srgbClr val="92D050"/>
              </a:solidFill>
              <a:ln w="9525">
                <a:solidFill>
                  <a:sysClr val="windowText" lastClr="000000"/>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 name="Oval 17">
                <a:extLst>
                  <a:ext uri="{FF2B5EF4-FFF2-40B4-BE49-F238E27FC236}">
                    <a16:creationId xmlns:a16="http://schemas.microsoft.com/office/drawing/2014/main" id="{41506088-0079-43DA-B22F-354614B22FD0}"/>
                  </a:ext>
                </a:extLst>
              </p:cNvPr>
              <p:cNvSpPr>
                <a:spLocks noChangeArrowheads="1"/>
              </p:cNvSpPr>
              <p:nvPr/>
            </p:nvSpPr>
            <p:spPr bwMode="auto">
              <a:xfrm>
                <a:off x="10172389" y="2275328"/>
                <a:ext cx="112271" cy="78518"/>
              </a:xfrm>
              <a:prstGeom prst="ellipse">
                <a:avLst/>
              </a:prstGeom>
              <a:solidFill>
                <a:srgbClr val="C00000"/>
              </a:solidFill>
              <a:ln w="9525">
                <a:solidFill>
                  <a:sysClr val="windowText" lastClr="000000"/>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pic>
        <p:nvPicPr>
          <p:cNvPr id="40" name="Picture 39">
            <a:extLst>
              <a:ext uri="{FF2B5EF4-FFF2-40B4-BE49-F238E27FC236}">
                <a16:creationId xmlns:a16="http://schemas.microsoft.com/office/drawing/2014/main" id="{BD5B28E1-6782-46FA-BEE4-2E123BA07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578" y="1462890"/>
            <a:ext cx="1531204" cy="713872"/>
          </a:xfrm>
          <a:prstGeom prst="rect">
            <a:avLst/>
          </a:prstGeom>
        </p:spPr>
      </p:pic>
      <p:sp>
        <p:nvSpPr>
          <p:cNvPr id="41" name="TextBox 6">
            <a:extLst>
              <a:ext uri="{FF2B5EF4-FFF2-40B4-BE49-F238E27FC236}">
                <a16:creationId xmlns:a16="http://schemas.microsoft.com/office/drawing/2014/main" id="{F748948F-5BCD-4099-8A49-3411A11B478F}"/>
              </a:ext>
            </a:extLst>
          </p:cNvPr>
          <p:cNvSpPr txBox="1"/>
          <p:nvPr/>
        </p:nvSpPr>
        <p:spPr>
          <a:xfrm>
            <a:off x="2224603" y="1764897"/>
            <a:ext cx="97693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Cell lysis</a:t>
            </a:r>
            <a:endParaRPr kumimoji="0" lang="en-US" sz="1600" b="1" i="0" u="none" strike="noStrike" kern="1200" cap="none" spc="0" normalizeH="0" baseline="0" noProof="0" dirty="0">
              <a:ln>
                <a:noFill/>
              </a:ln>
              <a:solidFill>
                <a:srgbClr val="000000"/>
              </a:solidFill>
              <a:effectLst/>
              <a:uLnTx/>
              <a:uFillTx/>
              <a:latin typeface="Calibri"/>
              <a:ea typeface="+mn-ea"/>
              <a:cs typeface="+mn-cs"/>
            </a:endParaRPr>
          </a:p>
        </p:txBody>
      </p:sp>
      <p:cxnSp>
        <p:nvCxnSpPr>
          <p:cNvPr id="42" name="Straight Arrow Connector 41">
            <a:extLst>
              <a:ext uri="{FF2B5EF4-FFF2-40B4-BE49-F238E27FC236}">
                <a16:creationId xmlns:a16="http://schemas.microsoft.com/office/drawing/2014/main" id="{029D9B74-ACE0-4D0D-913F-2D6165CCB86D}"/>
              </a:ext>
            </a:extLst>
          </p:cNvPr>
          <p:cNvCxnSpPr>
            <a:cxnSpLocks/>
          </p:cNvCxnSpPr>
          <p:nvPr/>
        </p:nvCxnSpPr>
        <p:spPr>
          <a:xfrm flipV="1">
            <a:off x="2220295" y="2176762"/>
            <a:ext cx="775828" cy="48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3" name="TextBox 6">
            <a:extLst>
              <a:ext uri="{FF2B5EF4-FFF2-40B4-BE49-F238E27FC236}">
                <a16:creationId xmlns:a16="http://schemas.microsoft.com/office/drawing/2014/main" id="{CD1D173A-E229-423D-AFF2-C60B8DBD09E3}"/>
              </a:ext>
            </a:extLst>
          </p:cNvPr>
          <p:cNvSpPr txBox="1"/>
          <p:nvPr/>
        </p:nvSpPr>
        <p:spPr>
          <a:xfrm>
            <a:off x="4303341" y="1796749"/>
            <a:ext cx="138367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MeOH/CHCl3</a:t>
            </a:r>
            <a:endParaRPr kumimoji="0" lang="en-US" sz="1600" b="1" i="0" u="none" strike="noStrike" kern="1200" cap="none" spc="0" normalizeH="0" baseline="0" noProof="0" dirty="0">
              <a:ln>
                <a:noFill/>
              </a:ln>
              <a:solidFill>
                <a:srgbClr val="000000"/>
              </a:solidFill>
              <a:effectLst/>
              <a:uLnTx/>
              <a:uFillTx/>
              <a:latin typeface="Calibri"/>
              <a:ea typeface="+mn-ea"/>
              <a:cs typeface="+mn-cs"/>
            </a:endParaRPr>
          </a:p>
        </p:txBody>
      </p:sp>
      <p:cxnSp>
        <p:nvCxnSpPr>
          <p:cNvPr id="44" name="Straight Arrow Connector 43">
            <a:extLst>
              <a:ext uri="{FF2B5EF4-FFF2-40B4-BE49-F238E27FC236}">
                <a16:creationId xmlns:a16="http://schemas.microsoft.com/office/drawing/2014/main" id="{9331F59F-B705-404B-95EA-8F9153E8C766}"/>
              </a:ext>
            </a:extLst>
          </p:cNvPr>
          <p:cNvCxnSpPr>
            <a:cxnSpLocks/>
          </p:cNvCxnSpPr>
          <p:nvPr/>
        </p:nvCxnSpPr>
        <p:spPr>
          <a:xfrm flipV="1">
            <a:off x="4399184" y="2155284"/>
            <a:ext cx="1238136" cy="118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9" name="TextBox 6">
            <a:extLst>
              <a:ext uri="{FF2B5EF4-FFF2-40B4-BE49-F238E27FC236}">
                <a16:creationId xmlns:a16="http://schemas.microsoft.com/office/drawing/2014/main" id="{DC2FFE22-6E75-4286-BD3A-06145E3A3D56}"/>
              </a:ext>
            </a:extLst>
          </p:cNvPr>
          <p:cNvSpPr txBox="1"/>
          <p:nvPr/>
        </p:nvSpPr>
        <p:spPr>
          <a:xfrm>
            <a:off x="9926849" y="3562155"/>
            <a:ext cx="1846991"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Streptavidin binding</a:t>
            </a:r>
            <a:endParaRPr kumimoji="0" lang="en-US" sz="1600" b="1" i="0" u="none" strike="noStrike" kern="1200" cap="none" spc="0" normalizeH="0" baseline="0" noProof="0" dirty="0">
              <a:ln>
                <a:noFill/>
              </a:ln>
              <a:solidFill>
                <a:srgbClr val="000000"/>
              </a:solidFill>
              <a:effectLst/>
              <a:uLnTx/>
              <a:uFillTx/>
              <a:latin typeface="Calibri"/>
              <a:ea typeface="+mn-ea"/>
              <a:cs typeface="+mn-cs"/>
            </a:endParaRPr>
          </a:p>
        </p:txBody>
      </p:sp>
      <p:cxnSp>
        <p:nvCxnSpPr>
          <p:cNvPr id="60" name="Straight Arrow Connector 59">
            <a:extLst>
              <a:ext uri="{FF2B5EF4-FFF2-40B4-BE49-F238E27FC236}">
                <a16:creationId xmlns:a16="http://schemas.microsoft.com/office/drawing/2014/main" id="{2121C112-10B5-4D93-97EA-1F963316C080}"/>
              </a:ext>
            </a:extLst>
          </p:cNvPr>
          <p:cNvCxnSpPr>
            <a:cxnSpLocks/>
          </p:cNvCxnSpPr>
          <p:nvPr/>
        </p:nvCxnSpPr>
        <p:spPr>
          <a:xfrm>
            <a:off x="11453229" y="3258000"/>
            <a:ext cx="0" cy="134395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2C9D713B-2E2B-41E1-9799-B44574B72E2C}"/>
              </a:ext>
            </a:extLst>
          </p:cNvPr>
          <p:cNvCxnSpPr>
            <a:cxnSpLocks/>
          </p:cNvCxnSpPr>
          <p:nvPr/>
        </p:nvCxnSpPr>
        <p:spPr>
          <a:xfrm flipH="1">
            <a:off x="6192730" y="5500897"/>
            <a:ext cx="165764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7C1413CA-A56B-43D6-A4A3-6C0FC699EFE0}"/>
              </a:ext>
            </a:extLst>
          </p:cNvPr>
          <p:cNvCxnSpPr>
            <a:cxnSpLocks/>
          </p:cNvCxnSpPr>
          <p:nvPr/>
        </p:nvCxnSpPr>
        <p:spPr>
          <a:xfrm flipH="1" flipV="1">
            <a:off x="2284941" y="5478653"/>
            <a:ext cx="1047380" cy="730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5527987F-36AA-4AFA-AAA9-23B15349D922}"/>
              </a:ext>
            </a:extLst>
          </p:cNvPr>
          <p:cNvCxnSpPr>
            <a:cxnSpLocks/>
          </p:cNvCxnSpPr>
          <p:nvPr/>
        </p:nvCxnSpPr>
        <p:spPr>
          <a:xfrm flipH="1" flipV="1">
            <a:off x="9188391" y="5364599"/>
            <a:ext cx="1689232" cy="456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0" name="Rectangle 89">
            <a:extLst>
              <a:ext uri="{FF2B5EF4-FFF2-40B4-BE49-F238E27FC236}">
                <a16:creationId xmlns:a16="http://schemas.microsoft.com/office/drawing/2014/main" id="{E58AB7A6-21B6-45E7-A28F-ED680622B752}"/>
              </a:ext>
            </a:extLst>
          </p:cNvPr>
          <p:cNvSpPr/>
          <p:nvPr/>
        </p:nvSpPr>
        <p:spPr>
          <a:xfrm>
            <a:off x="9475241" y="5500897"/>
            <a:ext cx="122341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a:ea typeface="+mn-ea"/>
                <a:cs typeface="+mn-cs"/>
              </a:rPr>
              <a:t>HFIP elution</a:t>
            </a:r>
          </a:p>
        </p:txBody>
      </p:sp>
      <p:grpSp>
        <p:nvGrpSpPr>
          <p:cNvPr id="120" name="Group 119">
            <a:extLst>
              <a:ext uri="{FF2B5EF4-FFF2-40B4-BE49-F238E27FC236}">
                <a16:creationId xmlns:a16="http://schemas.microsoft.com/office/drawing/2014/main" id="{FB2F0897-A85D-4D88-B247-99D379FDA64C}"/>
              </a:ext>
            </a:extLst>
          </p:cNvPr>
          <p:cNvGrpSpPr/>
          <p:nvPr/>
        </p:nvGrpSpPr>
        <p:grpSpPr>
          <a:xfrm>
            <a:off x="5222971" y="1288837"/>
            <a:ext cx="1185276" cy="1538296"/>
            <a:chOff x="5152071" y="1342755"/>
            <a:chExt cx="1185276" cy="1538296"/>
          </a:xfrm>
        </p:grpSpPr>
        <p:pic>
          <p:nvPicPr>
            <p:cNvPr id="100" name="Picture 99">
              <a:extLst>
                <a:ext uri="{FF2B5EF4-FFF2-40B4-BE49-F238E27FC236}">
                  <a16:creationId xmlns:a16="http://schemas.microsoft.com/office/drawing/2014/main" id="{C5DAD99E-949A-404A-A98E-E02E91F1DEF0}"/>
                </a:ext>
              </a:extLst>
            </p:cNvPr>
            <p:cNvPicPr>
              <a:picLocks noChangeAspect="1"/>
            </p:cNvPicPr>
            <p:nvPr/>
          </p:nvPicPr>
          <p:blipFill>
            <a:blip r:embed="rId2" cstate="print">
              <a:duotone>
                <a:prstClr val="black"/>
                <a:srgbClr val="ED7D31">
                  <a:tint val="45000"/>
                  <a:satMod val="400000"/>
                </a:srgbClr>
              </a:duotone>
              <a:extLst>
                <a:ext uri="{28A0092B-C50C-407E-A947-70E740481C1C}">
                  <a14:useLocalDpi xmlns:a14="http://schemas.microsoft.com/office/drawing/2010/main" val="0"/>
                </a:ext>
              </a:extLst>
            </a:blip>
            <a:stretch>
              <a:fillRect/>
            </a:stretch>
          </p:blipFill>
          <p:spPr>
            <a:xfrm>
              <a:off x="5152071" y="1342755"/>
              <a:ext cx="1185276" cy="1538296"/>
            </a:xfrm>
            <a:prstGeom prst="rect">
              <a:avLst/>
            </a:prstGeom>
          </p:spPr>
        </p:pic>
        <p:grpSp>
          <p:nvGrpSpPr>
            <p:cNvPr id="102" name="Group 13">
              <a:extLst>
                <a:ext uri="{FF2B5EF4-FFF2-40B4-BE49-F238E27FC236}">
                  <a16:creationId xmlns:a16="http://schemas.microsoft.com/office/drawing/2014/main" id="{CBB83937-EA51-43DC-B872-8605A4B39A6B}"/>
                </a:ext>
              </a:extLst>
            </p:cNvPr>
            <p:cNvGrpSpPr>
              <a:grpSpLocks/>
            </p:cNvGrpSpPr>
            <p:nvPr/>
          </p:nvGrpSpPr>
          <p:grpSpPr bwMode="auto">
            <a:xfrm>
              <a:off x="5967957" y="2501094"/>
              <a:ext cx="235093" cy="281262"/>
              <a:chOff x="2613" y="661"/>
              <a:chExt cx="631" cy="600"/>
            </a:xfrm>
          </p:grpSpPr>
          <p:sp>
            <p:nvSpPr>
              <p:cNvPr id="107" name="Oval 15">
                <a:extLst>
                  <a:ext uri="{FF2B5EF4-FFF2-40B4-BE49-F238E27FC236}">
                    <a16:creationId xmlns:a16="http://schemas.microsoft.com/office/drawing/2014/main" id="{B7CB002F-CA58-40AD-88D6-A6DBA444FC58}"/>
                  </a:ext>
                </a:extLst>
              </p:cNvPr>
              <p:cNvSpPr>
                <a:spLocks noChangeArrowheads="1"/>
              </p:cNvSpPr>
              <p:nvPr/>
            </p:nvSpPr>
            <p:spPr bwMode="auto">
              <a:xfrm>
                <a:off x="2740" y="841"/>
                <a:ext cx="190" cy="117"/>
              </a:xfrm>
              <a:prstGeom prst="ellipse">
                <a:avLst/>
              </a:prstGeom>
              <a:solidFill>
                <a:srgbClr val="70AD47"/>
              </a:solidFill>
              <a:ln w="9525">
                <a:solidFill>
                  <a:sysClr val="windowText" lastClr="000000"/>
                </a:solidFill>
                <a:round/>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9" name="Oval 17">
                <a:extLst>
                  <a:ext uri="{FF2B5EF4-FFF2-40B4-BE49-F238E27FC236}">
                    <a16:creationId xmlns:a16="http://schemas.microsoft.com/office/drawing/2014/main" id="{E3463549-D777-4286-AB59-C4AD25AB6A1D}"/>
                  </a:ext>
                </a:extLst>
              </p:cNvPr>
              <p:cNvSpPr>
                <a:spLocks noChangeArrowheads="1"/>
              </p:cNvSpPr>
              <p:nvPr/>
            </p:nvSpPr>
            <p:spPr bwMode="auto">
              <a:xfrm>
                <a:off x="2708" y="1022"/>
                <a:ext cx="220" cy="149"/>
              </a:xfrm>
              <a:prstGeom prst="ellipse">
                <a:avLst/>
              </a:prstGeom>
              <a:solidFill>
                <a:srgbClr val="C00000"/>
              </a:solidFill>
              <a:ln w="9525">
                <a:solidFill>
                  <a:sysClr val="windowText" lastClr="000000"/>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0" name="Freeform 18">
                <a:extLst>
                  <a:ext uri="{FF2B5EF4-FFF2-40B4-BE49-F238E27FC236}">
                    <a16:creationId xmlns:a16="http://schemas.microsoft.com/office/drawing/2014/main" id="{0C001752-F472-4C8F-8B55-ED8024F47DBB}"/>
                  </a:ext>
                </a:extLst>
              </p:cNvPr>
              <p:cNvSpPr>
                <a:spLocks/>
              </p:cNvSpPr>
              <p:nvPr/>
            </p:nvSpPr>
            <p:spPr bwMode="auto">
              <a:xfrm>
                <a:off x="2915" y="1083"/>
                <a:ext cx="111" cy="68"/>
              </a:xfrm>
              <a:custGeom>
                <a:avLst/>
                <a:gdLst>
                  <a:gd name="T0" fmla="*/ 0 w 168"/>
                  <a:gd name="T1" fmla="*/ 4 h 108"/>
                  <a:gd name="T2" fmla="*/ 7 w 168"/>
                  <a:gd name="T3" fmla="*/ 4 h 108"/>
                  <a:gd name="T4" fmla="*/ 9 w 168"/>
                  <a:gd name="T5" fmla="*/ 0 h 108"/>
                  <a:gd name="T6" fmla="*/ 0 60000 65536"/>
                  <a:gd name="T7" fmla="*/ 0 60000 65536"/>
                  <a:gd name="T8" fmla="*/ 0 60000 65536"/>
                  <a:gd name="T9" fmla="*/ 0 w 168"/>
                  <a:gd name="T10" fmla="*/ 0 h 108"/>
                  <a:gd name="T11" fmla="*/ 168 w 168"/>
                  <a:gd name="T12" fmla="*/ 108 h 108"/>
                </a:gdLst>
                <a:ahLst/>
                <a:cxnLst>
                  <a:cxn ang="T6">
                    <a:pos x="T0" y="T1"/>
                  </a:cxn>
                  <a:cxn ang="T7">
                    <a:pos x="T2" y="T3"/>
                  </a:cxn>
                  <a:cxn ang="T8">
                    <a:pos x="T4" y="T5"/>
                  </a:cxn>
                </a:cxnLst>
                <a:rect l="T9" t="T10" r="T11" b="T12"/>
                <a:pathLst>
                  <a:path w="168" h="108">
                    <a:moveTo>
                      <a:pt x="0" y="96"/>
                    </a:moveTo>
                    <a:cubicBezTo>
                      <a:pt x="57" y="108"/>
                      <a:pt x="48" y="106"/>
                      <a:pt x="130" y="101"/>
                    </a:cubicBezTo>
                    <a:cubicBezTo>
                      <a:pt x="168" y="77"/>
                      <a:pt x="164" y="42"/>
                      <a:pt x="164" y="0"/>
                    </a:cubicBezTo>
                  </a:path>
                </a:pathLst>
              </a:custGeom>
              <a:noFill/>
              <a:ln w="28575" cmpd="sng">
                <a:solidFill>
                  <a:srgbClr val="00FF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1" name="Freeform 19">
                <a:extLst>
                  <a:ext uri="{FF2B5EF4-FFF2-40B4-BE49-F238E27FC236}">
                    <a16:creationId xmlns:a16="http://schemas.microsoft.com/office/drawing/2014/main" id="{4F435C1A-A7CB-4F77-9698-498E02955C49}"/>
                  </a:ext>
                </a:extLst>
              </p:cNvPr>
              <p:cNvSpPr>
                <a:spLocks/>
              </p:cNvSpPr>
              <p:nvPr/>
            </p:nvSpPr>
            <p:spPr bwMode="auto">
              <a:xfrm>
                <a:off x="2719" y="911"/>
                <a:ext cx="86" cy="84"/>
              </a:xfrm>
              <a:custGeom>
                <a:avLst/>
                <a:gdLst>
                  <a:gd name="T0" fmla="*/ 7 w 131"/>
                  <a:gd name="T1" fmla="*/ 5 h 134"/>
                  <a:gd name="T2" fmla="*/ 3 w 131"/>
                  <a:gd name="T3" fmla="*/ 5 h 134"/>
                  <a:gd name="T4" fmla="*/ 1 w 131"/>
                  <a:gd name="T5" fmla="*/ 3 h 134"/>
                  <a:gd name="T6" fmla="*/ 2 w 131"/>
                  <a:gd name="T7" fmla="*/ 1 h 134"/>
                  <a:gd name="T8" fmla="*/ 0 60000 65536"/>
                  <a:gd name="T9" fmla="*/ 0 60000 65536"/>
                  <a:gd name="T10" fmla="*/ 0 60000 65536"/>
                  <a:gd name="T11" fmla="*/ 0 60000 65536"/>
                  <a:gd name="T12" fmla="*/ 0 w 131"/>
                  <a:gd name="T13" fmla="*/ 0 h 134"/>
                  <a:gd name="T14" fmla="*/ 131 w 131"/>
                  <a:gd name="T15" fmla="*/ 134 h 134"/>
                </a:gdLst>
                <a:ahLst/>
                <a:cxnLst>
                  <a:cxn ang="T8">
                    <a:pos x="T0" y="T1"/>
                  </a:cxn>
                  <a:cxn ang="T9">
                    <a:pos x="T2" y="T3"/>
                  </a:cxn>
                  <a:cxn ang="T10">
                    <a:pos x="T4" y="T5"/>
                  </a:cxn>
                  <a:cxn ang="T11">
                    <a:pos x="T6" y="T7"/>
                  </a:cxn>
                </a:cxnLst>
                <a:rect l="T12" t="T13" r="T14" b="T15"/>
                <a:pathLst>
                  <a:path w="131" h="134">
                    <a:moveTo>
                      <a:pt x="131" y="134"/>
                    </a:moveTo>
                    <a:cubicBezTo>
                      <a:pt x="123" y="133"/>
                      <a:pt x="71" y="133"/>
                      <a:pt x="52" y="122"/>
                    </a:cubicBezTo>
                    <a:cubicBezTo>
                      <a:pt x="36" y="112"/>
                      <a:pt x="18" y="77"/>
                      <a:pt x="18" y="77"/>
                    </a:cubicBezTo>
                    <a:cubicBezTo>
                      <a:pt x="24" y="0"/>
                      <a:pt x="0" y="4"/>
                      <a:pt x="35" y="4"/>
                    </a:cubicBezTo>
                  </a:path>
                </a:pathLst>
              </a:custGeom>
              <a:noFill/>
              <a:ln w="28575" cmpd="sng">
                <a:solidFill>
                  <a:srgbClr val="00FF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2" name="Freeform 20">
                <a:extLst>
                  <a:ext uri="{FF2B5EF4-FFF2-40B4-BE49-F238E27FC236}">
                    <a16:creationId xmlns:a16="http://schemas.microsoft.com/office/drawing/2014/main" id="{BC3AF622-41F7-4DAA-ADEA-1ADF0BA6D63E}"/>
                  </a:ext>
                </a:extLst>
              </p:cNvPr>
              <p:cNvSpPr>
                <a:spLocks/>
              </p:cNvSpPr>
              <p:nvPr/>
            </p:nvSpPr>
            <p:spPr bwMode="auto">
              <a:xfrm>
                <a:off x="2829" y="794"/>
                <a:ext cx="74" cy="52"/>
              </a:xfrm>
              <a:custGeom>
                <a:avLst/>
                <a:gdLst>
                  <a:gd name="T0" fmla="*/ 0 w 113"/>
                  <a:gd name="T1" fmla="*/ 2 h 85"/>
                  <a:gd name="T2" fmla="*/ 1 w 113"/>
                  <a:gd name="T3" fmla="*/ 1 h 85"/>
                  <a:gd name="T4" fmla="*/ 6 w 113"/>
                  <a:gd name="T5" fmla="*/ 1 h 85"/>
                  <a:gd name="T6" fmla="*/ 0 60000 65536"/>
                  <a:gd name="T7" fmla="*/ 0 60000 65536"/>
                  <a:gd name="T8" fmla="*/ 0 60000 65536"/>
                  <a:gd name="T9" fmla="*/ 0 w 113"/>
                  <a:gd name="T10" fmla="*/ 0 h 85"/>
                  <a:gd name="T11" fmla="*/ 113 w 113"/>
                  <a:gd name="T12" fmla="*/ 85 h 85"/>
                </a:gdLst>
                <a:ahLst/>
                <a:cxnLst>
                  <a:cxn ang="T6">
                    <a:pos x="T0" y="T1"/>
                  </a:cxn>
                  <a:cxn ang="T7">
                    <a:pos x="T2" y="T3"/>
                  </a:cxn>
                  <a:cxn ang="T8">
                    <a:pos x="T4" y="T5"/>
                  </a:cxn>
                </a:cxnLst>
                <a:rect l="T9" t="T10" r="T11" b="T12"/>
                <a:pathLst>
                  <a:path w="113" h="85">
                    <a:moveTo>
                      <a:pt x="0" y="85"/>
                    </a:moveTo>
                    <a:cubicBezTo>
                      <a:pt x="7" y="65"/>
                      <a:pt x="3" y="43"/>
                      <a:pt x="11" y="23"/>
                    </a:cubicBezTo>
                    <a:cubicBezTo>
                      <a:pt x="20" y="0"/>
                      <a:pt x="85" y="6"/>
                      <a:pt x="113" y="6"/>
                    </a:cubicBezTo>
                  </a:path>
                </a:pathLst>
              </a:custGeom>
              <a:noFill/>
              <a:ln w="28575" cmpd="sng">
                <a:solidFill>
                  <a:srgbClr val="00FF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3" name="Freeform 21">
                <a:extLst>
                  <a:ext uri="{FF2B5EF4-FFF2-40B4-BE49-F238E27FC236}">
                    <a16:creationId xmlns:a16="http://schemas.microsoft.com/office/drawing/2014/main" id="{FEC9FC46-D104-49C9-A59C-B9192BB37A68}"/>
                  </a:ext>
                </a:extLst>
              </p:cNvPr>
              <p:cNvSpPr>
                <a:spLocks/>
              </p:cNvSpPr>
              <p:nvPr/>
            </p:nvSpPr>
            <p:spPr bwMode="auto">
              <a:xfrm>
                <a:off x="2640" y="1090"/>
                <a:ext cx="117" cy="127"/>
              </a:xfrm>
              <a:custGeom>
                <a:avLst/>
                <a:gdLst>
                  <a:gd name="T0" fmla="*/ 6 w 177"/>
                  <a:gd name="T1" fmla="*/ 0 h 204"/>
                  <a:gd name="T2" fmla="*/ 2 w 177"/>
                  <a:gd name="T3" fmla="*/ 1 h 204"/>
                  <a:gd name="T4" fmla="*/ 2 w 177"/>
                  <a:gd name="T5" fmla="*/ 1 h 204"/>
                  <a:gd name="T6" fmla="*/ 9 w 177"/>
                  <a:gd name="T7" fmla="*/ 6 h 204"/>
                  <a:gd name="T8" fmla="*/ 10 w 177"/>
                  <a:gd name="T9" fmla="*/ 4 h 204"/>
                  <a:gd name="T10" fmla="*/ 0 60000 65536"/>
                  <a:gd name="T11" fmla="*/ 0 60000 65536"/>
                  <a:gd name="T12" fmla="*/ 0 60000 65536"/>
                  <a:gd name="T13" fmla="*/ 0 60000 65536"/>
                  <a:gd name="T14" fmla="*/ 0 60000 65536"/>
                  <a:gd name="T15" fmla="*/ 0 w 177"/>
                  <a:gd name="T16" fmla="*/ 0 h 204"/>
                  <a:gd name="T17" fmla="*/ 177 w 177"/>
                  <a:gd name="T18" fmla="*/ 204 h 204"/>
                </a:gdLst>
                <a:ahLst/>
                <a:cxnLst>
                  <a:cxn ang="T10">
                    <a:pos x="T0" y="T1"/>
                  </a:cxn>
                  <a:cxn ang="T11">
                    <a:pos x="T2" y="T3"/>
                  </a:cxn>
                  <a:cxn ang="T12">
                    <a:pos x="T4" y="T5"/>
                  </a:cxn>
                  <a:cxn ang="T13">
                    <a:pos x="T6" y="T7"/>
                  </a:cxn>
                  <a:cxn ang="T14">
                    <a:pos x="T8" y="T9"/>
                  </a:cxn>
                </a:cxnLst>
                <a:rect l="T15" t="T16" r="T17" b="T18"/>
                <a:pathLst>
                  <a:path w="177" h="204">
                    <a:moveTo>
                      <a:pt x="108" y="0"/>
                    </a:moveTo>
                    <a:cubicBezTo>
                      <a:pt x="83" y="6"/>
                      <a:pt x="59" y="11"/>
                      <a:pt x="34" y="17"/>
                    </a:cubicBezTo>
                    <a:cubicBezTo>
                      <a:pt x="32" y="23"/>
                      <a:pt x="29" y="28"/>
                      <a:pt x="29" y="34"/>
                    </a:cubicBezTo>
                    <a:cubicBezTo>
                      <a:pt x="29" y="204"/>
                      <a:pt x="0" y="159"/>
                      <a:pt x="170" y="153"/>
                    </a:cubicBezTo>
                    <a:cubicBezTo>
                      <a:pt x="177" y="131"/>
                      <a:pt x="175" y="142"/>
                      <a:pt x="175" y="119"/>
                    </a:cubicBezTo>
                  </a:path>
                </a:pathLst>
              </a:custGeom>
              <a:noFill/>
              <a:ln w="28575" cmpd="sng">
                <a:solidFill>
                  <a:srgbClr val="44546A"/>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5" name="Freeform 23">
                <a:extLst>
                  <a:ext uri="{FF2B5EF4-FFF2-40B4-BE49-F238E27FC236}">
                    <a16:creationId xmlns:a16="http://schemas.microsoft.com/office/drawing/2014/main" id="{7F7D7DB0-B168-4318-B5FE-55A884A585E8}"/>
                  </a:ext>
                </a:extLst>
              </p:cNvPr>
              <p:cNvSpPr>
                <a:spLocks/>
              </p:cNvSpPr>
              <p:nvPr/>
            </p:nvSpPr>
            <p:spPr bwMode="auto">
              <a:xfrm>
                <a:off x="3112" y="985"/>
                <a:ext cx="100" cy="116"/>
              </a:xfrm>
              <a:custGeom>
                <a:avLst/>
                <a:gdLst>
                  <a:gd name="T0" fmla="*/ 0 w 151"/>
                  <a:gd name="T1" fmla="*/ 1 h 185"/>
                  <a:gd name="T2" fmla="*/ 5 w 151"/>
                  <a:gd name="T3" fmla="*/ 1 h 185"/>
                  <a:gd name="T4" fmla="*/ 6 w 151"/>
                  <a:gd name="T5" fmla="*/ 2 h 185"/>
                  <a:gd name="T6" fmla="*/ 5 w 151"/>
                  <a:gd name="T7" fmla="*/ 7 h 185"/>
                  <a:gd name="T8" fmla="*/ 0 60000 65536"/>
                  <a:gd name="T9" fmla="*/ 0 60000 65536"/>
                  <a:gd name="T10" fmla="*/ 0 60000 65536"/>
                  <a:gd name="T11" fmla="*/ 0 60000 65536"/>
                  <a:gd name="T12" fmla="*/ 0 w 151"/>
                  <a:gd name="T13" fmla="*/ 0 h 185"/>
                  <a:gd name="T14" fmla="*/ 151 w 151"/>
                  <a:gd name="T15" fmla="*/ 185 h 185"/>
                </a:gdLst>
                <a:ahLst/>
                <a:cxnLst>
                  <a:cxn ang="T8">
                    <a:pos x="T0" y="T1"/>
                  </a:cxn>
                  <a:cxn ang="T9">
                    <a:pos x="T2" y="T3"/>
                  </a:cxn>
                  <a:cxn ang="T10">
                    <a:pos x="T4" y="T5"/>
                  </a:cxn>
                  <a:cxn ang="T11">
                    <a:pos x="T6" y="T7"/>
                  </a:cxn>
                </a:cxnLst>
                <a:rect l="T12" t="T13" r="T14" b="T15"/>
                <a:pathLst>
                  <a:path w="151" h="185">
                    <a:moveTo>
                      <a:pt x="0" y="4"/>
                    </a:moveTo>
                    <a:cubicBezTo>
                      <a:pt x="30" y="6"/>
                      <a:pt x="62" y="0"/>
                      <a:pt x="90" y="10"/>
                    </a:cubicBezTo>
                    <a:cubicBezTo>
                      <a:pt x="103" y="15"/>
                      <a:pt x="112" y="44"/>
                      <a:pt x="112" y="44"/>
                    </a:cubicBezTo>
                    <a:cubicBezTo>
                      <a:pt x="125" y="93"/>
                      <a:pt x="151" y="185"/>
                      <a:pt x="84" y="185"/>
                    </a:cubicBezTo>
                  </a:path>
                </a:pathLst>
              </a:custGeom>
              <a:noFill/>
              <a:ln w="28575" cmpd="sng">
                <a:solidFill>
                  <a:sysClr val="windowText" lastClr="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6" name="Oval 24">
                <a:extLst>
                  <a:ext uri="{FF2B5EF4-FFF2-40B4-BE49-F238E27FC236}">
                    <a16:creationId xmlns:a16="http://schemas.microsoft.com/office/drawing/2014/main" id="{A18F1423-012D-4B65-857F-CB87F322351B}"/>
                  </a:ext>
                </a:extLst>
              </p:cNvPr>
              <p:cNvSpPr>
                <a:spLocks noChangeArrowheads="1"/>
              </p:cNvSpPr>
              <p:nvPr/>
            </p:nvSpPr>
            <p:spPr bwMode="auto">
              <a:xfrm>
                <a:off x="3118" y="752"/>
                <a:ext cx="126" cy="90"/>
              </a:xfrm>
              <a:prstGeom prst="ellipse">
                <a:avLst/>
              </a:prstGeom>
              <a:solidFill>
                <a:srgbClr val="FFFF00"/>
              </a:solidFill>
              <a:ln w="9525">
                <a:solidFill>
                  <a:sysClr val="windowText" lastClr="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7" name="Oval 25">
                <a:extLst>
                  <a:ext uri="{FF2B5EF4-FFF2-40B4-BE49-F238E27FC236}">
                    <a16:creationId xmlns:a16="http://schemas.microsoft.com/office/drawing/2014/main" id="{D0E558FD-DF40-48CF-968B-72B53780057B}"/>
                  </a:ext>
                </a:extLst>
              </p:cNvPr>
              <p:cNvSpPr>
                <a:spLocks noChangeArrowheads="1"/>
              </p:cNvSpPr>
              <p:nvPr/>
            </p:nvSpPr>
            <p:spPr bwMode="auto">
              <a:xfrm>
                <a:off x="2771" y="661"/>
                <a:ext cx="126" cy="91"/>
              </a:xfrm>
              <a:prstGeom prst="ellipse">
                <a:avLst/>
              </a:prstGeom>
              <a:solidFill>
                <a:srgbClr val="44546A"/>
              </a:solidFill>
              <a:ln w="9525">
                <a:solidFill>
                  <a:sysClr val="windowText" lastClr="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8" name="Oval 26">
                <a:extLst>
                  <a:ext uri="{FF2B5EF4-FFF2-40B4-BE49-F238E27FC236}">
                    <a16:creationId xmlns:a16="http://schemas.microsoft.com/office/drawing/2014/main" id="{F62D12C9-3A82-45F4-A75C-11897BD287BB}"/>
                  </a:ext>
                </a:extLst>
              </p:cNvPr>
              <p:cNvSpPr>
                <a:spLocks noChangeArrowheads="1"/>
              </p:cNvSpPr>
              <p:nvPr/>
            </p:nvSpPr>
            <p:spPr bwMode="auto">
              <a:xfrm>
                <a:off x="2613" y="752"/>
                <a:ext cx="126" cy="90"/>
              </a:xfrm>
              <a:prstGeom prst="ellipse">
                <a:avLst/>
              </a:prstGeom>
              <a:solidFill>
                <a:srgbClr val="006600"/>
              </a:solidFill>
              <a:ln w="9525">
                <a:solidFill>
                  <a:sysClr val="windowText" lastClr="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9" name="Oval 28">
                <a:extLst>
                  <a:ext uri="{FF2B5EF4-FFF2-40B4-BE49-F238E27FC236}">
                    <a16:creationId xmlns:a16="http://schemas.microsoft.com/office/drawing/2014/main" id="{D945FA1E-22BC-4744-BF0D-B05E2C8E4207}"/>
                  </a:ext>
                </a:extLst>
              </p:cNvPr>
              <p:cNvSpPr>
                <a:spLocks noChangeArrowheads="1"/>
              </p:cNvSpPr>
              <p:nvPr/>
            </p:nvSpPr>
            <p:spPr bwMode="auto">
              <a:xfrm>
                <a:off x="2865" y="1171"/>
                <a:ext cx="126" cy="90"/>
              </a:xfrm>
              <a:prstGeom prst="ellipse">
                <a:avLst/>
              </a:prstGeom>
              <a:solidFill>
                <a:srgbClr val="E7E6E6"/>
              </a:solidFill>
              <a:ln w="9525">
                <a:solidFill>
                  <a:sysClr val="windowText" lastClr="0000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103" name="Oval 14">
              <a:extLst>
                <a:ext uri="{FF2B5EF4-FFF2-40B4-BE49-F238E27FC236}">
                  <a16:creationId xmlns:a16="http://schemas.microsoft.com/office/drawing/2014/main" id="{8B10D493-8F00-4D6E-A124-EC4236ACE5F7}"/>
                </a:ext>
              </a:extLst>
            </p:cNvPr>
            <p:cNvSpPr>
              <a:spLocks noChangeArrowheads="1"/>
            </p:cNvSpPr>
            <p:nvPr/>
          </p:nvSpPr>
          <p:spPr bwMode="auto">
            <a:xfrm>
              <a:off x="5989906" y="2666120"/>
              <a:ext cx="124680" cy="131731"/>
            </a:xfrm>
            <a:prstGeom prst="ellipse">
              <a:avLst/>
            </a:prstGeom>
            <a:solidFill>
              <a:srgbClr val="92D050"/>
            </a:solidFill>
            <a:ln w="9525">
              <a:solidFill>
                <a:sysClr val="windowText" lastClr="000000"/>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4" name="Oval 14">
              <a:extLst>
                <a:ext uri="{FF2B5EF4-FFF2-40B4-BE49-F238E27FC236}">
                  <a16:creationId xmlns:a16="http://schemas.microsoft.com/office/drawing/2014/main" id="{FC73F1F6-BF6E-4431-9FFD-C2DF5933F996}"/>
                </a:ext>
              </a:extLst>
            </p:cNvPr>
            <p:cNvSpPr>
              <a:spLocks noChangeArrowheads="1"/>
            </p:cNvSpPr>
            <p:nvPr/>
          </p:nvSpPr>
          <p:spPr bwMode="auto">
            <a:xfrm>
              <a:off x="6049646" y="2684918"/>
              <a:ext cx="124681" cy="131731"/>
            </a:xfrm>
            <a:prstGeom prst="ellipse">
              <a:avLst/>
            </a:prstGeom>
            <a:solidFill>
              <a:srgbClr val="92D050"/>
            </a:solidFill>
            <a:ln w="9525">
              <a:solidFill>
                <a:sysClr val="windowText" lastClr="000000"/>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cxnSp>
        <p:nvCxnSpPr>
          <p:cNvPr id="121" name="Straight Arrow Connector 120">
            <a:extLst>
              <a:ext uri="{FF2B5EF4-FFF2-40B4-BE49-F238E27FC236}">
                <a16:creationId xmlns:a16="http://schemas.microsoft.com/office/drawing/2014/main" id="{C64A73B5-00B4-41F8-87E6-A3FE0AE7DBA8}"/>
              </a:ext>
            </a:extLst>
          </p:cNvPr>
          <p:cNvCxnSpPr>
            <a:cxnSpLocks/>
          </p:cNvCxnSpPr>
          <p:nvPr/>
        </p:nvCxnSpPr>
        <p:spPr>
          <a:xfrm flipV="1">
            <a:off x="6538786" y="2148580"/>
            <a:ext cx="1238136" cy="118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2" name="TextBox 6">
            <a:extLst>
              <a:ext uri="{FF2B5EF4-FFF2-40B4-BE49-F238E27FC236}">
                <a16:creationId xmlns:a16="http://schemas.microsoft.com/office/drawing/2014/main" id="{AF6038C3-B6F4-490C-886A-12DF3984EC9F}"/>
              </a:ext>
            </a:extLst>
          </p:cNvPr>
          <p:cNvSpPr txBox="1"/>
          <p:nvPr/>
        </p:nvSpPr>
        <p:spPr>
          <a:xfrm>
            <a:off x="6679408" y="1735658"/>
            <a:ext cx="114084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DTT/IAA</a:t>
            </a:r>
            <a:endParaRPr kumimoji="0" lang="en-US" sz="1600" b="1" i="0" u="none" strike="noStrike" kern="1200" cap="none" spc="0" normalizeH="0" baseline="0" noProof="0" dirty="0">
              <a:ln>
                <a:noFill/>
              </a:ln>
              <a:solidFill>
                <a:srgbClr val="000000"/>
              </a:solidFill>
              <a:effectLst/>
              <a:uLnTx/>
              <a:uFillTx/>
              <a:latin typeface="Calibri"/>
              <a:ea typeface="+mn-ea"/>
              <a:cs typeface="+mn-cs"/>
            </a:endParaRPr>
          </a:p>
        </p:txBody>
      </p:sp>
      <p:cxnSp>
        <p:nvCxnSpPr>
          <p:cNvPr id="123" name="Straight Arrow Connector 122">
            <a:extLst>
              <a:ext uri="{FF2B5EF4-FFF2-40B4-BE49-F238E27FC236}">
                <a16:creationId xmlns:a16="http://schemas.microsoft.com/office/drawing/2014/main" id="{8382418B-EB3F-4CE2-9FFB-EA3015B52A12}"/>
              </a:ext>
            </a:extLst>
          </p:cNvPr>
          <p:cNvCxnSpPr>
            <a:cxnSpLocks/>
          </p:cNvCxnSpPr>
          <p:nvPr/>
        </p:nvCxnSpPr>
        <p:spPr>
          <a:xfrm flipV="1">
            <a:off x="7956899" y="2149818"/>
            <a:ext cx="1238136" cy="118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4" name="TextBox 6">
            <a:extLst>
              <a:ext uri="{FF2B5EF4-FFF2-40B4-BE49-F238E27FC236}">
                <a16:creationId xmlns:a16="http://schemas.microsoft.com/office/drawing/2014/main" id="{436C2061-0789-4F97-ABC1-B7988DC79B71}"/>
              </a:ext>
            </a:extLst>
          </p:cNvPr>
          <p:cNvSpPr txBox="1"/>
          <p:nvPr/>
        </p:nvSpPr>
        <p:spPr>
          <a:xfrm>
            <a:off x="7954108" y="1682119"/>
            <a:ext cx="1312983"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epoxidation</a:t>
            </a:r>
            <a:endParaRPr kumimoji="0" lang="en-US" sz="1600" b="1" i="0" u="none" strike="noStrike" kern="1200" cap="none" spc="0" normalizeH="0" baseline="0" noProof="0" dirty="0">
              <a:ln>
                <a:noFill/>
              </a:ln>
              <a:solidFill>
                <a:srgbClr val="000000"/>
              </a:solidFill>
              <a:effectLst/>
              <a:uLnTx/>
              <a:uFillTx/>
              <a:latin typeface="Calibri"/>
              <a:ea typeface="+mn-ea"/>
              <a:cs typeface="+mn-cs"/>
            </a:endParaRPr>
          </a:p>
        </p:txBody>
      </p:sp>
      <p:cxnSp>
        <p:nvCxnSpPr>
          <p:cNvPr id="125" name="Straight Arrow Connector 124">
            <a:extLst>
              <a:ext uri="{FF2B5EF4-FFF2-40B4-BE49-F238E27FC236}">
                <a16:creationId xmlns:a16="http://schemas.microsoft.com/office/drawing/2014/main" id="{2E707691-3A36-4BD9-A2BB-1F7534EA8F3D}"/>
              </a:ext>
            </a:extLst>
          </p:cNvPr>
          <p:cNvCxnSpPr>
            <a:cxnSpLocks/>
          </p:cNvCxnSpPr>
          <p:nvPr/>
        </p:nvCxnSpPr>
        <p:spPr>
          <a:xfrm flipV="1">
            <a:off x="9280977" y="2133636"/>
            <a:ext cx="1238136" cy="118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6" name="TextBox 6">
            <a:extLst>
              <a:ext uri="{FF2B5EF4-FFF2-40B4-BE49-F238E27FC236}">
                <a16:creationId xmlns:a16="http://schemas.microsoft.com/office/drawing/2014/main" id="{254FC7DC-622B-4EE0-B898-D983A37D0AEB}"/>
              </a:ext>
            </a:extLst>
          </p:cNvPr>
          <p:cNvSpPr txBox="1"/>
          <p:nvPr/>
        </p:nvSpPr>
        <p:spPr>
          <a:xfrm>
            <a:off x="9310905" y="1512432"/>
            <a:ext cx="1312983"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Biotin hydrazide</a:t>
            </a:r>
            <a:endParaRPr kumimoji="0" lang="en-US" sz="1600" b="1" i="0" u="none" strike="noStrike" kern="1200" cap="none" spc="0" normalizeH="0" baseline="0" noProof="0" dirty="0">
              <a:ln>
                <a:noFill/>
              </a:ln>
              <a:solidFill>
                <a:srgbClr val="000000"/>
              </a:solidFill>
              <a:effectLst/>
              <a:uLnTx/>
              <a:uFillTx/>
              <a:latin typeface="Calibri"/>
              <a:ea typeface="+mn-ea"/>
              <a:cs typeface="+mn-cs"/>
            </a:endParaRPr>
          </a:p>
        </p:txBody>
      </p:sp>
      <p:grpSp>
        <p:nvGrpSpPr>
          <p:cNvPr id="147" name="Group 146">
            <a:extLst>
              <a:ext uri="{FF2B5EF4-FFF2-40B4-BE49-F238E27FC236}">
                <a16:creationId xmlns:a16="http://schemas.microsoft.com/office/drawing/2014/main" id="{B3A858B9-3884-438D-B164-2255C388E2C2}"/>
              </a:ext>
            </a:extLst>
          </p:cNvPr>
          <p:cNvGrpSpPr/>
          <p:nvPr/>
        </p:nvGrpSpPr>
        <p:grpSpPr>
          <a:xfrm>
            <a:off x="10493487" y="1342871"/>
            <a:ext cx="1185276" cy="1538296"/>
            <a:chOff x="10493487" y="1342871"/>
            <a:chExt cx="1185276" cy="1538296"/>
          </a:xfrm>
        </p:grpSpPr>
        <p:pic>
          <p:nvPicPr>
            <p:cNvPr id="128" name="Picture 127">
              <a:extLst>
                <a:ext uri="{FF2B5EF4-FFF2-40B4-BE49-F238E27FC236}">
                  <a16:creationId xmlns:a16="http://schemas.microsoft.com/office/drawing/2014/main" id="{42DDB1C1-0928-4E9D-AD58-E5E4249C6AD7}"/>
                </a:ext>
              </a:extLst>
            </p:cNvPr>
            <p:cNvPicPr>
              <a:picLocks noChangeAspect="1"/>
            </p:cNvPicPr>
            <p:nvPr/>
          </p:nvPicPr>
          <p:blipFill>
            <a:blip r:embed="rId2" cstate="print">
              <a:duotone>
                <a:prstClr val="black"/>
                <a:srgbClr val="ED7D31">
                  <a:tint val="45000"/>
                  <a:satMod val="400000"/>
                </a:srgbClr>
              </a:duotone>
              <a:extLst>
                <a:ext uri="{28A0092B-C50C-407E-A947-70E740481C1C}">
                  <a14:useLocalDpi xmlns:a14="http://schemas.microsoft.com/office/drawing/2010/main" val="0"/>
                </a:ext>
              </a:extLst>
            </a:blip>
            <a:stretch>
              <a:fillRect/>
            </a:stretch>
          </p:blipFill>
          <p:spPr>
            <a:xfrm>
              <a:off x="10493487" y="1342871"/>
              <a:ext cx="1185276" cy="1538296"/>
            </a:xfrm>
            <a:prstGeom prst="rect">
              <a:avLst/>
            </a:prstGeom>
          </p:spPr>
        </p:pic>
        <p:sp>
          <p:nvSpPr>
            <p:cNvPr id="63" name="Freeform 110">
              <a:extLst>
                <a:ext uri="{FF2B5EF4-FFF2-40B4-BE49-F238E27FC236}">
                  <a16:creationId xmlns:a16="http://schemas.microsoft.com/office/drawing/2014/main" id="{F77DDB35-806F-43EC-82E7-211D70E2BB78}"/>
                </a:ext>
              </a:extLst>
            </p:cNvPr>
            <p:cNvSpPr/>
            <p:nvPr/>
          </p:nvSpPr>
          <p:spPr>
            <a:xfrm rot="4426850" flipV="1">
              <a:off x="11210406" y="2121814"/>
              <a:ext cx="366903" cy="61436"/>
            </a:xfrm>
            <a:custGeom>
              <a:avLst/>
              <a:gdLst>
                <a:gd name="connsiteX0" fmla="*/ 0 w 752475"/>
                <a:gd name="connsiteY0" fmla="*/ 30409 h 87559"/>
                <a:gd name="connsiteX1" fmla="*/ 142875 w 752475"/>
                <a:gd name="connsiteY1" fmla="*/ 1834 h 87559"/>
                <a:gd name="connsiteX2" fmla="*/ 285750 w 752475"/>
                <a:gd name="connsiteY2" fmla="*/ 11359 h 87559"/>
                <a:gd name="connsiteX3" fmla="*/ 314325 w 752475"/>
                <a:gd name="connsiteY3" fmla="*/ 20884 h 87559"/>
                <a:gd name="connsiteX4" fmla="*/ 400050 w 752475"/>
                <a:gd name="connsiteY4" fmla="*/ 39934 h 87559"/>
                <a:gd name="connsiteX5" fmla="*/ 485775 w 752475"/>
                <a:gd name="connsiteY5" fmla="*/ 78034 h 87559"/>
                <a:gd name="connsiteX6" fmla="*/ 514350 w 752475"/>
                <a:gd name="connsiteY6" fmla="*/ 87559 h 87559"/>
                <a:gd name="connsiteX7" fmla="*/ 695325 w 752475"/>
                <a:gd name="connsiteY7" fmla="*/ 78034 h 87559"/>
                <a:gd name="connsiteX8" fmla="*/ 723900 w 752475"/>
                <a:gd name="connsiteY8" fmla="*/ 68509 h 87559"/>
                <a:gd name="connsiteX9" fmla="*/ 752475 w 752475"/>
                <a:gd name="connsiteY9" fmla="*/ 49459 h 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475" h="87559">
                  <a:moveTo>
                    <a:pt x="0" y="30409"/>
                  </a:moveTo>
                  <a:cubicBezTo>
                    <a:pt x="43134" y="19626"/>
                    <a:pt x="104953" y="3293"/>
                    <a:pt x="142875" y="1834"/>
                  </a:cubicBezTo>
                  <a:cubicBezTo>
                    <a:pt x="190570" y="0"/>
                    <a:pt x="238125" y="8184"/>
                    <a:pt x="285750" y="11359"/>
                  </a:cubicBezTo>
                  <a:cubicBezTo>
                    <a:pt x="295275" y="14534"/>
                    <a:pt x="304671" y="18126"/>
                    <a:pt x="314325" y="20884"/>
                  </a:cubicBezTo>
                  <a:cubicBezTo>
                    <a:pt x="345712" y="29852"/>
                    <a:pt x="367314" y="33387"/>
                    <a:pt x="400050" y="39934"/>
                  </a:cubicBezTo>
                  <a:cubicBezTo>
                    <a:pt x="445333" y="70123"/>
                    <a:pt x="417765" y="55364"/>
                    <a:pt x="485775" y="78034"/>
                  </a:cubicBezTo>
                  <a:lnTo>
                    <a:pt x="514350" y="87559"/>
                  </a:lnTo>
                  <a:cubicBezTo>
                    <a:pt x="574675" y="84384"/>
                    <a:pt x="635165" y="83503"/>
                    <a:pt x="695325" y="78034"/>
                  </a:cubicBezTo>
                  <a:cubicBezTo>
                    <a:pt x="705324" y="77125"/>
                    <a:pt x="714920" y="72999"/>
                    <a:pt x="723900" y="68509"/>
                  </a:cubicBezTo>
                  <a:cubicBezTo>
                    <a:pt x="734139" y="63389"/>
                    <a:pt x="752475" y="49459"/>
                    <a:pt x="752475" y="49459"/>
                  </a:cubicBezTo>
                </a:path>
              </a:pathLst>
            </a:custGeom>
            <a:noFill/>
            <a:ln w="38100" cap="flat" cmpd="sng" algn="ctr">
              <a:solidFill>
                <a:srgbClr val="FF0000"/>
              </a:solidFill>
              <a:prstDash val="soli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mn-cs"/>
              </a:endParaRPr>
            </a:p>
          </p:txBody>
        </p:sp>
        <p:sp>
          <p:nvSpPr>
            <p:cNvPr id="64" name="Freeform 110">
              <a:extLst>
                <a:ext uri="{FF2B5EF4-FFF2-40B4-BE49-F238E27FC236}">
                  <a16:creationId xmlns:a16="http://schemas.microsoft.com/office/drawing/2014/main" id="{647ECBAF-A3A8-46A6-9FA3-F37AB32E269B}"/>
                </a:ext>
              </a:extLst>
            </p:cNvPr>
            <p:cNvSpPr/>
            <p:nvPr/>
          </p:nvSpPr>
          <p:spPr>
            <a:xfrm rot="4426850" flipV="1">
              <a:off x="11185369" y="2424387"/>
              <a:ext cx="366903" cy="61436"/>
            </a:xfrm>
            <a:custGeom>
              <a:avLst/>
              <a:gdLst>
                <a:gd name="connsiteX0" fmla="*/ 0 w 752475"/>
                <a:gd name="connsiteY0" fmla="*/ 30409 h 87559"/>
                <a:gd name="connsiteX1" fmla="*/ 142875 w 752475"/>
                <a:gd name="connsiteY1" fmla="*/ 1834 h 87559"/>
                <a:gd name="connsiteX2" fmla="*/ 285750 w 752475"/>
                <a:gd name="connsiteY2" fmla="*/ 11359 h 87559"/>
                <a:gd name="connsiteX3" fmla="*/ 314325 w 752475"/>
                <a:gd name="connsiteY3" fmla="*/ 20884 h 87559"/>
                <a:gd name="connsiteX4" fmla="*/ 400050 w 752475"/>
                <a:gd name="connsiteY4" fmla="*/ 39934 h 87559"/>
                <a:gd name="connsiteX5" fmla="*/ 485775 w 752475"/>
                <a:gd name="connsiteY5" fmla="*/ 78034 h 87559"/>
                <a:gd name="connsiteX6" fmla="*/ 514350 w 752475"/>
                <a:gd name="connsiteY6" fmla="*/ 87559 h 87559"/>
                <a:gd name="connsiteX7" fmla="*/ 695325 w 752475"/>
                <a:gd name="connsiteY7" fmla="*/ 78034 h 87559"/>
                <a:gd name="connsiteX8" fmla="*/ 723900 w 752475"/>
                <a:gd name="connsiteY8" fmla="*/ 68509 h 87559"/>
                <a:gd name="connsiteX9" fmla="*/ 752475 w 752475"/>
                <a:gd name="connsiteY9" fmla="*/ 49459 h 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475" h="87559">
                  <a:moveTo>
                    <a:pt x="0" y="30409"/>
                  </a:moveTo>
                  <a:cubicBezTo>
                    <a:pt x="43134" y="19626"/>
                    <a:pt x="104953" y="3293"/>
                    <a:pt x="142875" y="1834"/>
                  </a:cubicBezTo>
                  <a:cubicBezTo>
                    <a:pt x="190570" y="0"/>
                    <a:pt x="238125" y="8184"/>
                    <a:pt x="285750" y="11359"/>
                  </a:cubicBezTo>
                  <a:cubicBezTo>
                    <a:pt x="295275" y="14534"/>
                    <a:pt x="304671" y="18126"/>
                    <a:pt x="314325" y="20884"/>
                  </a:cubicBezTo>
                  <a:cubicBezTo>
                    <a:pt x="345712" y="29852"/>
                    <a:pt x="367314" y="33387"/>
                    <a:pt x="400050" y="39934"/>
                  </a:cubicBezTo>
                  <a:cubicBezTo>
                    <a:pt x="445333" y="70123"/>
                    <a:pt x="417765" y="55364"/>
                    <a:pt x="485775" y="78034"/>
                  </a:cubicBezTo>
                  <a:lnTo>
                    <a:pt x="514350" y="87559"/>
                  </a:lnTo>
                  <a:cubicBezTo>
                    <a:pt x="574675" y="84384"/>
                    <a:pt x="635165" y="83503"/>
                    <a:pt x="695325" y="78034"/>
                  </a:cubicBezTo>
                  <a:cubicBezTo>
                    <a:pt x="705324" y="77125"/>
                    <a:pt x="714920" y="72999"/>
                    <a:pt x="723900" y="68509"/>
                  </a:cubicBezTo>
                  <a:cubicBezTo>
                    <a:pt x="734139" y="63389"/>
                    <a:pt x="752475" y="49459"/>
                    <a:pt x="752475" y="49459"/>
                  </a:cubicBezTo>
                </a:path>
              </a:pathLst>
            </a:custGeom>
            <a:noFill/>
            <a:ln w="38100" cap="flat" cmpd="sng" algn="ctr">
              <a:solidFill>
                <a:srgbClr val="92D050"/>
              </a:solidFill>
              <a:prstDash val="soli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mn-cs"/>
              </a:endParaRPr>
            </a:p>
          </p:txBody>
        </p:sp>
        <p:sp>
          <p:nvSpPr>
            <p:cNvPr id="65" name="Freeform 110">
              <a:extLst>
                <a:ext uri="{FF2B5EF4-FFF2-40B4-BE49-F238E27FC236}">
                  <a16:creationId xmlns:a16="http://schemas.microsoft.com/office/drawing/2014/main" id="{603912F5-8575-4B1A-8620-CCAA09AB33F3}"/>
                </a:ext>
              </a:extLst>
            </p:cNvPr>
            <p:cNvSpPr/>
            <p:nvPr/>
          </p:nvSpPr>
          <p:spPr>
            <a:xfrm rot="7372849" flipV="1">
              <a:off x="11289766" y="2319411"/>
              <a:ext cx="366903" cy="61436"/>
            </a:xfrm>
            <a:custGeom>
              <a:avLst/>
              <a:gdLst>
                <a:gd name="connsiteX0" fmla="*/ 0 w 752475"/>
                <a:gd name="connsiteY0" fmla="*/ 30409 h 87559"/>
                <a:gd name="connsiteX1" fmla="*/ 142875 w 752475"/>
                <a:gd name="connsiteY1" fmla="*/ 1834 h 87559"/>
                <a:gd name="connsiteX2" fmla="*/ 285750 w 752475"/>
                <a:gd name="connsiteY2" fmla="*/ 11359 h 87559"/>
                <a:gd name="connsiteX3" fmla="*/ 314325 w 752475"/>
                <a:gd name="connsiteY3" fmla="*/ 20884 h 87559"/>
                <a:gd name="connsiteX4" fmla="*/ 400050 w 752475"/>
                <a:gd name="connsiteY4" fmla="*/ 39934 h 87559"/>
                <a:gd name="connsiteX5" fmla="*/ 485775 w 752475"/>
                <a:gd name="connsiteY5" fmla="*/ 78034 h 87559"/>
                <a:gd name="connsiteX6" fmla="*/ 514350 w 752475"/>
                <a:gd name="connsiteY6" fmla="*/ 87559 h 87559"/>
                <a:gd name="connsiteX7" fmla="*/ 695325 w 752475"/>
                <a:gd name="connsiteY7" fmla="*/ 78034 h 87559"/>
                <a:gd name="connsiteX8" fmla="*/ 723900 w 752475"/>
                <a:gd name="connsiteY8" fmla="*/ 68509 h 87559"/>
                <a:gd name="connsiteX9" fmla="*/ 752475 w 752475"/>
                <a:gd name="connsiteY9" fmla="*/ 49459 h 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475" h="87559">
                  <a:moveTo>
                    <a:pt x="0" y="30409"/>
                  </a:moveTo>
                  <a:cubicBezTo>
                    <a:pt x="43134" y="19626"/>
                    <a:pt x="104953" y="3293"/>
                    <a:pt x="142875" y="1834"/>
                  </a:cubicBezTo>
                  <a:cubicBezTo>
                    <a:pt x="190570" y="0"/>
                    <a:pt x="238125" y="8184"/>
                    <a:pt x="285750" y="11359"/>
                  </a:cubicBezTo>
                  <a:cubicBezTo>
                    <a:pt x="295275" y="14534"/>
                    <a:pt x="304671" y="18126"/>
                    <a:pt x="314325" y="20884"/>
                  </a:cubicBezTo>
                  <a:cubicBezTo>
                    <a:pt x="345712" y="29852"/>
                    <a:pt x="367314" y="33387"/>
                    <a:pt x="400050" y="39934"/>
                  </a:cubicBezTo>
                  <a:cubicBezTo>
                    <a:pt x="445333" y="70123"/>
                    <a:pt x="417765" y="55364"/>
                    <a:pt x="485775" y="78034"/>
                  </a:cubicBezTo>
                  <a:lnTo>
                    <a:pt x="514350" y="87559"/>
                  </a:lnTo>
                  <a:cubicBezTo>
                    <a:pt x="574675" y="84384"/>
                    <a:pt x="635165" y="83503"/>
                    <a:pt x="695325" y="78034"/>
                  </a:cubicBezTo>
                  <a:cubicBezTo>
                    <a:pt x="705324" y="77125"/>
                    <a:pt x="714920" y="72999"/>
                    <a:pt x="723900" y="68509"/>
                  </a:cubicBezTo>
                  <a:cubicBezTo>
                    <a:pt x="734139" y="63389"/>
                    <a:pt x="752475" y="49459"/>
                    <a:pt x="752475" y="49459"/>
                  </a:cubicBezTo>
                </a:path>
              </a:pathLst>
            </a:custGeom>
            <a:noFill/>
            <a:ln w="38100" cap="flat" cmpd="sng" algn="ctr">
              <a:solidFill>
                <a:srgbClr val="002060"/>
              </a:solidFill>
              <a:prstDash val="soli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mn-cs"/>
              </a:endParaRPr>
            </a:p>
          </p:txBody>
        </p:sp>
        <p:sp>
          <p:nvSpPr>
            <p:cNvPr id="66" name="Freeform 110">
              <a:extLst>
                <a:ext uri="{FF2B5EF4-FFF2-40B4-BE49-F238E27FC236}">
                  <a16:creationId xmlns:a16="http://schemas.microsoft.com/office/drawing/2014/main" id="{222668E6-0A54-407B-9542-3A5657E3E800}"/>
                </a:ext>
              </a:extLst>
            </p:cNvPr>
            <p:cNvSpPr/>
            <p:nvPr/>
          </p:nvSpPr>
          <p:spPr>
            <a:xfrm rot="4426850" flipV="1">
              <a:off x="11169206" y="2205530"/>
              <a:ext cx="366903" cy="61436"/>
            </a:xfrm>
            <a:custGeom>
              <a:avLst/>
              <a:gdLst>
                <a:gd name="connsiteX0" fmla="*/ 0 w 752475"/>
                <a:gd name="connsiteY0" fmla="*/ 30409 h 87559"/>
                <a:gd name="connsiteX1" fmla="*/ 142875 w 752475"/>
                <a:gd name="connsiteY1" fmla="*/ 1834 h 87559"/>
                <a:gd name="connsiteX2" fmla="*/ 285750 w 752475"/>
                <a:gd name="connsiteY2" fmla="*/ 11359 h 87559"/>
                <a:gd name="connsiteX3" fmla="*/ 314325 w 752475"/>
                <a:gd name="connsiteY3" fmla="*/ 20884 h 87559"/>
                <a:gd name="connsiteX4" fmla="*/ 400050 w 752475"/>
                <a:gd name="connsiteY4" fmla="*/ 39934 h 87559"/>
                <a:gd name="connsiteX5" fmla="*/ 485775 w 752475"/>
                <a:gd name="connsiteY5" fmla="*/ 78034 h 87559"/>
                <a:gd name="connsiteX6" fmla="*/ 514350 w 752475"/>
                <a:gd name="connsiteY6" fmla="*/ 87559 h 87559"/>
                <a:gd name="connsiteX7" fmla="*/ 695325 w 752475"/>
                <a:gd name="connsiteY7" fmla="*/ 78034 h 87559"/>
                <a:gd name="connsiteX8" fmla="*/ 723900 w 752475"/>
                <a:gd name="connsiteY8" fmla="*/ 68509 h 87559"/>
                <a:gd name="connsiteX9" fmla="*/ 752475 w 752475"/>
                <a:gd name="connsiteY9" fmla="*/ 49459 h 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475" h="87559">
                  <a:moveTo>
                    <a:pt x="0" y="30409"/>
                  </a:moveTo>
                  <a:cubicBezTo>
                    <a:pt x="43134" y="19626"/>
                    <a:pt x="104953" y="3293"/>
                    <a:pt x="142875" y="1834"/>
                  </a:cubicBezTo>
                  <a:cubicBezTo>
                    <a:pt x="190570" y="0"/>
                    <a:pt x="238125" y="8184"/>
                    <a:pt x="285750" y="11359"/>
                  </a:cubicBezTo>
                  <a:cubicBezTo>
                    <a:pt x="295275" y="14534"/>
                    <a:pt x="304671" y="18126"/>
                    <a:pt x="314325" y="20884"/>
                  </a:cubicBezTo>
                  <a:cubicBezTo>
                    <a:pt x="345712" y="29852"/>
                    <a:pt x="367314" y="33387"/>
                    <a:pt x="400050" y="39934"/>
                  </a:cubicBezTo>
                  <a:cubicBezTo>
                    <a:pt x="445333" y="70123"/>
                    <a:pt x="417765" y="55364"/>
                    <a:pt x="485775" y="78034"/>
                  </a:cubicBezTo>
                  <a:lnTo>
                    <a:pt x="514350" y="87559"/>
                  </a:lnTo>
                  <a:cubicBezTo>
                    <a:pt x="574675" y="84384"/>
                    <a:pt x="635165" y="83503"/>
                    <a:pt x="695325" y="78034"/>
                  </a:cubicBezTo>
                  <a:cubicBezTo>
                    <a:pt x="705324" y="77125"/>
                    <a:pt x="714920" y="72999"/>
                    <a:pt x="723900" y="68509"/>
                  </a:cubicBezTo>
                  <a:cubicBezTo>
                    <a:pt x="734139" y="63389"/>
                    <a:pt x="752475" y="49459"/>
                    <a:pt x="752475" y="49459"/>
                  </a:cubicBezTo>
                </a:path>
              </a:pathLst>
            </a:custGeom>
            <a:noFill/>
            <a:ln w="38100" cap="flat" cmpd="sng" algn="ctr">
              <a:solidFill>
                <a:srgbClr val="002060"/>
              </a:solidFill>
              <a:prstDash val="soli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mn-cs"/>
              </a:endParaRPr>
            </a:p>
          </p:txBody>
        </p:sp>
        <p:sp>
          <p:nvSpPr>
            <p:cNvPr id="67" name="Freeform 110">
              <a:extLst>
                <a:ext uri="{FF2B5EF4-FFF2-40B4-BE49-F238E27FC236}">
                  <a16:creationId xmlns:a16="http://schemas.microsoft.com/office/drawing/2014/main" id="{4EB1F177-FFC8-4785-8520-30FE7FD097DC}"/>
                </a:ext>
              </a:extLst>
            </p:cNvPr>
            <p:cNvSpPr/>
            <p:nvPr/>
          </p:nvSpPr>
          <p:spPr>
            <a:xfrm rot="4426850" flipV="1">
              <a:off x="11350883" y="2135240"/>
              <a:ext cx="366903" cy="61436"/>
            </a:xfrm>
            <a:custGeom>
              <a:avLst/>
              <a:gdLst>
                <a:gd name="connsiteX0" fmla="*/ 0 w 752475"/>
                <a:gd name="connsiteY0" fmla="*/ 30409 h 87559"/>
                <a:gd name="connsiteX1" fmla="*/ 142875 w 752475"/>
                <a:gd name="connsiteY1" fmla="*/ 1834 h 87559"/>
                <a:gd name="connsiteX2" fmla="*/ 285750 w 752475"/>
                <a:gd name="connsiteY2" fmla="*/ 11359 h 87559"/>
                <a:gd name="connsiteX3" fmla="*/ 314325 w 752475"/>
                <a:gd name="connsiteY3" fmla="*/ 20884 h 87559"/>
                <a:gd name="connsiteX4" fmla="*/ 400050 w 752475"/>
                <a:gd name="connsiteY4" fmla="*/ 39934 h 87559"/>
                <a:gd name="connsiteX5" fmla="*/ 485775 w 752475"/>
                <a:gd name="connsiteY5" fmla="*/ 78034 h 87559"/>
                <a:gd name="connsiteX6" fmla="*/ 514350 w 752475"/>
                <a:gd name="connsiteY6" fmla="*/ 87559 h 87559"/>
                <a:gd name="connsiteX7" fmla="*/ 695325 w 752475"/>
                <a:gd name="connsiteY7" fmla="*/ 78034 h 87559"/>
                <a:gd name="connsiteX8" fmla="*/ 723900 w 752475"/>
                <a:gd name="connsiteY8" fmla="*/ 68509 h 87559"/>
                <a:gd name="connsiteX9" fmla="*/ 752475 w 752475"/>
                <a:gd name="connsiteY9" fmla="*/ 49459 h 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475" h="87559">
                  <a:moveTo>
                    <a:pt x="0" y="30409"/>
                  </a:moveTo>
                  <a:cubicBezTo>
                    <a:pt x="43134" y="19626"/>
                    <a:pt x="104953" y="3293"/>
                    <a:pt x="142875" y="1834"/>
                  </a:cubicBezTo>
                  <a:cubicBezTo>
                    <a:pt x="190570" y="0"/>
                    <a:pt x="238125" y="8184"/>
                    <a:pt x="285750" y="11359"/>
                  </a:cubicBezTo>
                  <a:cubicBezTo>
                    <a:pt x="295275" y="14534"/>
                    <a:pt x="304671" y="18126"/>
                    <a:pt x="314325" y="20884"/>
                  </a:cubicBezTo>
                  <a:cubicBezTo>
                    <a:pt x="345712" y="29852"/>
                    <a:pt x="367314" y="33387"/>
                    <a:pt x="400050" y="39934"/>
                  </a:cubicBezTo>
                  <a:cubicBezTo>
                    <a:pt x="445333" y="70123"/>
                    <a:pt x="417765" y="55364"/>
                    <a:pt x="485775" y="78034"/>
                  </a:cubicBezTo>
                  <a:lnTo>
                    <a:pt x="514350" y="87559"/>
                  </a:lnTo>
                  <a:cubicBezTo>
                    <a:pt x="574675" y="84384"/>
                    <a:pt x="635165" y="83503"/>
                    <a:pt x="695325" y="78034"/>
                  </a:cubicBezTo>
                  <a:cubicBezTo>
                    <a:pt x="705324" y="77125"/>
                    <a:pt x="714920" y="72999"/>
                    <a:pt x="723900" y="68509"/>
                  </a:cubicBezTo>
                  <a:cubicBezTo>
                    <a:pt x="734139" y="63389"/>
                    <a:pt x="752475" y="49459"/>
                    <a:pt x="752475" y="49459"/>
                  </a:cubicBezTo>
                </a:path>
              </a:pathLst>
            </a:custGeom>
            <a:noFill/>
            <a:ln w="38100" cap="flat" cmpd="sng" algn="ctr">
              <a:solidFill>
                <a:srgbClr val="92D050"/>
              </a:solidFill>
              <a:prstDash val="soli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mn-cs"/>
              </a:endParaRPr>
            </a:p>
          </p:txBody>
        </p:sp>
        <p:sp>
          <p:nvSpPr>
            <p:cNvPr id="68" name="Freeform 110">
              <a:extLst>
                <a:ext uri="{FF2B5EF4-FFF2-40B4-BE49-F238E27FC236}">
                  <a16:creationId xmlns:a16="http://schemas.microsoft.com/office/drawing/2014/main" id="{FD772EB3-0500-495C-9D74-177F913469DE}"/>
                </a:ext>
              </a:extLst>
            </p:cNvPr>
            <p:cNvSpPr/>
            <p:nvPr/>
          </p:nvSpPr>
          <p:spPr>
            <a:xfrm rot="7839666" flipV="1">
              <a:off x="11351391" y="2205531"/>
              <a:ext cx="366903" cy="61436"/>
            </a:xfrm>
            <a:custGeom>
              <a:avLst/>
              <a:gdLst>
                <a:gd name="connsiteX0" fmla="*/ 0 w 752475"/>
                <a:gd name="connsiteY0" fmla="*/ 30409 h 87559"/>
                <a:gd name="connsiteX1" fmla="*/ 142875 w 752475"/>
                <a:gd name="connsiteY1" fmla="*/ 1834 h 87559"/>
                <a:gd name="connsiteX2" fmla="*/ 285750 w 752475"/>
                <a:gd name="connsiteY2" fmla="*/ 11359 h 87559"/>
                <a:gd name="connsiteX3" fmla="*/ 314325 w 752475"/>
                <a:gd name="connsiteY3" fmla="*/ 20884 h 87559"/>
                <a:gd name="connsiteX4" fmla="*/ 400050 w 752475"/>
                <a:gd name="connsiteY4" fmla="*/ 39934 h 87559"/>
                <a:gd name="connsiteX5" fmla="*/ 485775 w 752475"/>
                <a:gd name="connsiteY5" fmla="*/ 78034 h 87559"/>
                <a:gd name="connsiteX6" fmla="*/ 514350 w 752475"/>
                <a:gd name="connsiteY6" fmla="*/ 87559 h 87559"/>
                <a:gd name="connsiteX7" fmla="*/ 695325 w 752475"/>
                <a:gd name="connsiteY7" fmla="*/ 78034 h 87559"/>
                <a:gd name="connsiteX8" fmla="*/ 723900 w 752475"/>
                <a:gd name="connsiteY8" fmla="*/ 68509 h 87559"/>
                <a:gd name="connsiteX9" fmla="*/ 752475 w 752475"/>
                <a:gd name="connsiteY9" fmla="*/ 49459 h 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475" h="87559">
                  <a:moveTo>
                    <a:pt x="0" y="30409"/>
                  </a:moveTo>
                  <a:cubicBezTo>
                    <a:pt x="43134" y="19626"/>
                    <a:pt x="104953" y="3293"/>
                    <a:pt x="142875" y="1834"/>
                  </a:cubicBezTo>
                  <a:cubicBezTo>
                    <a:pt x="190570" y="0"/>
                    <a:pt x="238125" y="8184"/>
                    <a:pt x="285750" y="11359"/>
                  </a:cubicBezTo>
                  <a:cubicBezTo>
                    <a:pt x="295275" y="14534"/>
                    <a:pt x="304671" y="18126"/>
                    <a:pt x="314325" y="20884"/>
                  </a:cubicBezTo>
                  <a:cubicBezTo>
                    <a:pt x="345712" y="29852"/>
                    <a:pt x="367314" y="33387"/>
                    <a:pt x="400050" y="39934"/>
                  </a:cubicBezTo>
                  <a:cubicBezTo>
                    <a:pt x="445333" y="70123"/>
                    <a:pt x="417765" y="55364"/>
                    <a:pt x="485775" y="78034"/>
                  </a:cubicBezTo>
                  <a:lnTo>
                    <a:pt x="514350" y="87559"/>
                  </a:lnTo>
                  <a:cubicBezTo>
                    <a:pt x="574675" y="84384"/>
                    <a:pt x="635165" y="83503"/>
                    <a:pt x="695325" y="78034"/>
                  </a:cubicBezTo>
                  <a:cubicBezTo>
                    <a:pt x="705324" y="77125"/>
                    <a:pt x="714920" y="72999"/>
                    <a:pt x="723900" y="68509"/>
                  </a:cubicBezTo>
                  <a:cubicBezTo>
                    <a:pt x="734139" y="63389"/>
                    <a:pt x="752475" y="49459"/>
                    <a:pt x="752475" y="49459"/>
                  </a:cubicBezTo>
                </a:path>
              </a:pathLst>
            </a:custGeom>
            <a:noFill/>
            <a:ln w="38100" cap="flat" cmpd="sng" algn="ctr">
              <a:solidFill>
                <a:srgbClr val="92D050"/>
              </a:solidFill>
              <a:prstDash val="soli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mn-cs"/>
              </a:endParaRPr>
            </a:p>
          </p:txBody>
        </p:sp>
        <p:sp>
          <p:nvSpPr>
            <p:cNvPr id="69" name="Freeform 110">
              <a:extLst>
                <a:ext uri="{FF2B5EF4-FFF2-40B4-BE49-F238E27FC236}">
                  <a16:creationId xmlns:a16="http://schemas.microsoft.com/office/drawing/2014/main" id="{D0E07DC3-FD6B-48DA-B1FB-86C14DF9A7F2}"/>
                </a:ext>
              </a:extLst>
            </p:cNvPr>
            <p:cNvSpPr/>
            <p:nvPr/>
          </p:nvSpPr>
          <p:spPr>
            <a:xfrm rot="4426850" flipV="1">
              <a:off x="11164779" y="2536659"/>
              <a:ext cx="366903" cy="61436"/>
            </a:xfrm>
            <a:custGeom>
              <a:avLst/>
              <a:gdLst>
                <a:gd name="connsiteX0" fmla="*/ 0 w 752475"/>
                <a:gd name="connsiteY0" fmla="*/ 30409 h 87559"/>
                <a:gd name="connsiteX1" fmla="*/ 142875 w 752475"/>
                <a:gd name="connsiteY1" fmla="*/ 1834 h 87559"/>
                <a:gd name="connsiteX2" fmla="*/ 285750 w 752475"/>
                <a:gd name="connsiteY2" fmla="*/ 11359 h 87559"/>
                <a:gd name="connsiteX3" fmla="*/ 314325 w 752475"/>
                <a:gd name="connsiteY3" fmla="*/ 20884 h 87559"/>
                <a:gd name="connsiteX4" fmla="*/ 400050 w 752475"/>
                <a:gd name="connsiteY4" fmla="*/ 39934 h 87559"/>
                <a:gd name="connsiteX5" fmla="*/ 485775 w 752475"/>
                <a:gd name="connsiteY5" fmla="*/ 78034 h 87559"/>
                <a:gd name="connsiteX6" fmla="*/ 514350 w 752475"/>
                <a:gd name="connsiteY6" fmla="*/ 87559 h 87559"/>
                <a:gd name="connsiteX7" fmla="*/ 695325 w 752475"/>
                <a:gd name="connsiteY7" fmla="*/ 78034 h 87559"/>
                <a:gd name="connsiteX8" fmla="*/ 723900 w 752475"/>
                <a:gd name="connsiteY8" fmla="*/ 68509 h 87559"/>
                <a:gd name="connsiteX9" fmla="*/ 752475 w 752475"/>
                <a:gd name="connsiteY9" fmla="*/ 49459 h 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475" h="87559">
                  <a:moveTo>
                    <a:pt x="0" y="30409"/>
                  </a:moveTo>
                  <a:cubicBezTo>
                    <a:pt x="43134" y="19626"/>
                    <a:pt x="104953" y="3293"/>
                    <a:pt x="142875" y="1834"/>
                  </a:cubicBezTo>
                  <a:cubicBezTo>
                    <a:pt x="190570" y="0"/>
                    <a:pt x="238125" y="8184"/>
                    <a:pt x="285750" y="11359"/>
                  </a:cubicBezTo>
                  <a:cubicBezTo>
                    <a:pt x="295275" y="14534"/>
                    <a:pt x="304671" y="18126"/>
                    <a:pt x="314325" y="20884"/>
                  </a:cubicBezTo>
                  <a:cubicBezTo>
                    <a:pt x="345712" y="29852"/>
                    <a:pt x="367314" y="33387"/>
                    <a:pt x="400050" y="39934"/>
                  </a:cubicBezTo>
                  <a:cubicBezTo>
                    <a:pt x="445333" y="70123"/>
                    <a:pt x="417765" y="55364"/>
                    <a:pt x="485775" y="78034"/>
                  </a:cubicBezTo>
                  <a:lnTo>
                    <a:pt x="514350" y="87559"/>
                  </a:lnTo>
                  <a:cubicBezTo>
                    <a:pt x="574675" y="84384"/>
                    <a:pt x="635165" y="83503"/>
                    <a:pt x="695325" y="78034"/>
                  </a:cubicBezTo>
                  <a:cubicBezTo>
                    <a:pt x="705324" y="77125"/>
                    <a:pt x="714920" y="72999"/>
                    <a:pt x="723900" y="68509"/>
                  </a:cubicBezTo>
                  <a:cubicBezTo>
                    <a:pt x="734139" y="63389"/>
                    <a:pt x="752475" y="49459"/>
                    <a:pt x="752475" y="49459"/>
                  </a:cubicBezTo>
                </a:path>
              </a:pathLst>
            </a:custGeom>
            <a:noFill/>
            <a:ln w="38100" cap="flat" cmpd="sng" algn="ctr">
              <a:solidFill>
                <a:srgbClr val="002060"/>
              </a:solidFill>
              <a:prstDash val="soli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mn-cs"/>
              </a:endParaRPr>
            </a:p>
          </p:txBody>
        </p:sp>
        <p:sp>
          <p:nvSpPr>
            <p:cNvPr id="71" name="Freeform 110">
              <a:extLst>
                <a:ext uri="{FF2B5EF4-FFF2-40B4-BE49-F238E27FC236}">
                  <a16:creationId xmlns:a16="http://schemas.microsoft.com/office/drawing/2014/main" id="{579DBC31-13E5-4374-B815-0DAAD39EC357}"/>
                </a:ext>
              </a:extLst>
            </p:cNvPr>
            <p:cNvSpPr/>
            <p:nvPr/>
          </p:nvSpPr>
          <p:spPr>
            <a:xfrm rot="4426850" flipV="1">
              <a:off x="11321312" y="2287380"/>
              <a:ext cx="366903" cy="61436"/>
            </a:xfrm>
            <a:custGeom>
              <a:avLst/>
              <a:gdLst>
                <a:gd name="connsiteX0" fmla="*/ 0 w 752475"/>
                <a:gd name="connsiteY0" fmla="*/ 30409 h 87559"/>
                <a:gd name="connsiteX1" fmla="*/ 142875 w 752475"/>
                <a:gd name="connsiteY1" fmla="*/ 1834 h 87559"/>
                <a:gd name="connsiteX2" fmla="*/ 285750 w 752475"/>
                <a:gd name="connsiteY2" fmla="*/ 11359 h 87559"/>
                <a:gd name="connsiteX3" fmla="*/ 314325 w 752475"/>
                <a:gd name="connsiteY3" fmla="*/ 20884 h 87559"/>
                <a:gd name="connsiteX4" fmla="*/ 400050 w 752475"/>
                <a:gd name="connsiteY4" fmla="*/ 39934 h 87559"/>
                <a:gd name="connsiteX5" fmla="*/ 485775 w 752475"/>
                <a:gd name="connsiteY5" fmla="*/ 78034 h 87559"/>
                <a:gd name="connsiteX6" fmla="*/ 514350 w 752475"/>
                <a:gd name="connsiteY6" fmla="*/ 87559 h 87559"/>
                <a:gd name="connsiteX7" fmla="*/ 695325 w 752475"/>
                <a:gd name="connsiteY7" fmla="*/ 78034 h 87559"/>
                <a:gd name="connsiteX8" fmla="*/ 723900 w 752475"/>
                <a:gd name="connsiteY8" fmla="*/ 68509 h 87559"/>
                <a:gd name="connsiteX9" fmla="*/ 752475 w 752475"/>
                <a:gd name="connsiteY9" fmla="*/ 49459 h 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475" h="87559">
                  <a:moveTo>
                    <a:pt x="0" y="30409"/>
                  </a:moveTo>
                  <a:cubicBezTo>
                    <a:pt x="43134" y="19626"/>
                    <a:pt x="104953" y="3293"/>
                    <a:pt x="142875" y="1834"/>
                  </a:cubicBezTo>
                  <a:cubicBezTo>
                    <a:pt x="190570" y="0"/>
                    <a:pt x="238125" y="8184"/>
                    <a:pt x="285750" y="11359"/>
                  </a:cubicBezTo>
                  <a:cubicBezTo>
                    <a:pt x="295275" y="14534"/>
                    <a:pt x="304671" y="18126"/>
                    <a:pt x="314325" y="20884"/>
                  </a:cubicBezTo>
                  <a:cubicBezTo>
                    <a:pt x="345712" y="29852"/>
                    <a:pt x="367314" y="33387"/>
                    <a:pt x="400050" y="39934"/>
                  </a:cubicBezTo>
                  <a:cubicBezTo>
                    <a:pt x="445333" y="70123"/>
                    <a:pt x="417765" y="55364"/>
                    <a:pt x="485775" y="78034"/>
                  </a:cubicBezTo>
                  <a:lnTo>
                    <a:pt x="514350" y="87559"/>
                  </a:lnTo>
                  <a:cubicBezTo>
                    <a:pt x="574675" y="84384"/>
                    <a:pt x="635165" y="83503"/>
                    <a:pt x="695325" y="78034"/>
                  </a:cubicBezTo>
                  <a:cubicBezTo>
                    <a:pt x="705324" y="77125"/>
                    <a:pt x="714920" y="72999"/>
                    <a:pt x="723900" y="68509"/>
                  </a:cubicBezTo>
                  <a:cubicBezTo>
                    <a:pt x="734139" y="63389"/>
                    <a:pt x="752475" y="49459"/>
                    <a:pt x="752475" y="49459"/>
                  </a:cubicBezTo>
                </a:path>
              </a:pathLst>
            </a:custGeom>
            <a:noFill/>
            <a:ln w="38100" cap="flat" cmpd="sng" algn="ctr">
              <a:solidFill>
                <a:srgbClr val="E7E6E6"/>
              </a:solidFill>
              <a:prstDash val="soli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mn-cs"/>
              </a:endParaRPr>
            </a:p>
          </p:txBody>
        </p:sp>
        <p:sp>
          <p:nvSpPr>
            <p:cNvPr id="72" name="Freeform 110">
              <a:extLst>
                <a:ext uri="{FF2B5EF4-FFF2-40B4-BE49-F238E27FC236}">
                  <a16:creationId xmlns:a16="http://schemas.microsoft.com/office/drawing/2014/main" id="{694DDEF2-7557-4618-860A-1FC26D2200D4}"/>
                </a:ext>
              </a:extLst>
            </p:cNvPr>
            <p:cNvSpPr/>
            <p:nvPr/>
          </p:nvSpPr>
          <p:spPr>
            <a:xfrm rot="6798887" flipV="1">
              <a:off x="11331054" y="2476949"/>
              <a:ext cx="366903" cy="61436"/>
            </a:xfrm>
            <a:custGeom>
              <a:avLst/>
              <a:gdLst>
                <a:gd name="connsiteX0" fmla="*/ 0 w 752475"/>
                <a:gd name="connsiteY0" fmla="*/ 30409 h 87559"/>
                <a:gd name="connsiteX1" fmla="*/ 142875 w 752475"/>
                <a:gd name="connsiteY1" fmla="*/ 1834 h 87559"/>
                <a:gd name="connsiteX2" fmla="*/ 285750 w 752475"/>
                <a:gd name="connsiteY2" fmla="*/ 11359 h 87559"/>
                <a:gd name="connsiteX3" fmla="*/ 314325 w 752475"/>
                <a:gd name="connsiteY3" fmla="*/ 20884 h 87559"/>
                <a:gd name="connsiteX4" fmla="*/ 400050 w 752475"/>
                <a:gd name="connsiteY4" fmla="*/ 39934 h 87559"/>
                <a:gd name="connsiteX5" fmla="*/ 485775 w 752475"/>
                <a:gd name="connsiteY5" fmla="*/ 78034 h 87559"/>
                <a:gd name="connsiteX6" fmla="*/ 514350 w 752475"/>
                <a:gd name="connsiteY6" fmla="*/ 87559 h 87559"/>
                <a:gd name="connsiteX7" fmla="*/ 695325 w 752475"/>
                <a:gd name="connsiteY7" fmla="*/ 78034 h 87559"/>
                <a:gd name="connsiteX8" fmla="*/ 723900 w 752475"/>
                <a:gd name="connsiteY8" fmla="*/ 68509 h 87559"/>
                <a:gd name="connsiteX9" fmla="*/ 752475 w 752475"/>
                <a:gd name="connsiteY9" fmla="*/ 49459 h 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475" h="87559">
                  <a:moveTo>
                    <a:pt x="0" y="30409"/>
                  </a:moveTo>
                  <a:cubicBezTo>
                    <a:pt x="43134" y="19626"/>
                    <a:pt x="104953" y="3293"/>
                    <a:pt x="142875" y="1834"/>
                  </a:cubicBezTo>
                  <a:cubicBezTo>
                    <a:pt x="190570" y="0"/>
                    <a:pt x="238125" y="8184"/>
                    <a:pt x="285750" y="11359"/>
                  </a:cubicBezTo>
                  <a:cubicBezTo>
                    <a:pt x="295275" y="14534"/>
                    <a:pt x="304671" y="18126"/>
                    <a:pt x="314325" y="20884"/>
                  </a:cubicBezTo>
                  <a:cubicBezTo>
                    <a:pt x="345712" y="29852"/>
                    <a:pt x="367314" y="33387"/>
                    <a:pt x="400050" y="39934"/>
                  </a:cubicBezTo>
                  <a:cubicBezTo>
                    <a:pt x="445333" y="70123"/>
                    <a:pt x="417765" y="55364"/>
                    <a:pt x="485775" y="78034"/>
                  </a:cubicBezTo>
                  <a:lnTo>
                    <a:pt x="514350" y="87559"/>
                  </a:lnTo>
                  <a:cubicBezTo>
                    <a:pt x="574675" y="84384"/>
                    <a:pt x="635165" y="83503"/>
                    <a:pt x="695325" y="78034"/>
                  </a:cubicBezTo>
                  <a:cubicBezTo>
                    <a:pt x="705324" y="77125"/>
                    <a:pt x="714920" y="72999"/>
                    <a:pt x="723900" y="68509"/>
                  </a:cubicBezTo>
                  <a:cubicBezTo>
                    <a:pt x="734139" y="63389"/>
                    <a:pt x="752475" y="49459"/>
                    <a:pt x="752475" y="49459"/>
                  </a:cubicBezTo>
                </a:path>
              </a:pathLst>
            </a:custGeom>
            <a:noFill/>
            <a:ln w="38100" cap="flat" cmpd="sng" algn="ctr">
              <a:solidFill>
                <a:srgbClr val="FFC000"/>
              </a:solidFill>
              <a:prstDash val="soli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00"/>
                </a:solidFill>
                <a:effectLst/>
                <a:uLnTx/>
                <a:uFillTx/>
                <a:latin typeface="Verdana"/>
                <a:ea typeface="+mn-ea"/>
                <a:cs typeface="+mn-cs"/>
              </a:endParaRPr>
            </a:p>
          </p:txBody>
        </p:sp>
        <p:sp>
          <p:nvSpPr>
            <p:cNvPr id="74" name="Freeform 110">
              <a:extLst>
                <a:ext uri="{FF2B5EF4-FFF2-40B4-BE49-F238E27FC236}">
                  <a16:creationId xmlns:a16="http://schemas.microsoft.com/office/drawing/2014/main" id="{70488779-04D5-4571-96C7-0085F3C1AA0A}"/>
                </a:ext>
              </a:extLst>
            </p:cNvPr>
            <p:cNvSpPr/>
            <p:nvPr/>
          </p:nvSpPr>
          <p:spPr>
            <a:xfrm rot="4426850" flipV="1">
              <a:off x="11183611" y="2614129"/>
              <a:ext cx="366903" cy="61436"/>
            </a:xfrm>
            <a:custGeom>
              <a:avLst/>
              <a:gdLst>
                <a:gd name="connsiteX0" fmla="*/ 0 w 752475"/>
                <a:gd name="connsiteY0" fmla="*/ 30409 h 87559"/>
                <a:gd name="connsiteX1" fmla="*/ 142875 w 752475"/>
                <a:gd name="connsiteY1" fmla="*/ 1834 h 87559"/>
                <a:gd name="connsiteX2" fmla="*/ 285750 w 752475"/>
                <a:gd name="connsiteY2" fmla="*/ 11359 h 87559"/>
                <a:gd name="connsiteX3" fmla="*/ 314325 w 752475"/>
                <a:gd name="connsiteY3" fmla="*/ 20884 h 87559"/>
                <a:gd name="connsiteX4" fmla="*/ 400050 w 752475"/>
                <a:gd name="connsiteY4" fmla="*/ 39934 h 87559"/>
                <a:gd name="connsiteX5" fmla="*/ 485775 w 752475"/>
                <a:gd name="connsiteY5" fmla="*/ 78034 h 87559"/>
                <a:gd name="connsiteX6" fmla="*/ 514350 w 752475"/>
                <a:gd name="connsiteY6" fmla="*/ 87559 h 87559"/>
                <a:gd name="connsiteX7" fmla="*/ 695325 w 752475"/>
                <a:gd name="connsiteY7" fmla="*/ 78034 h 87559"/>
                <a:gd name="connsiteX8" fmla="*/ 723900 w 752475"/>
                <a:gd name="connsiteY8" fmla="*/ 68509 h 87559"/>
                <a:gd name="connsiteX9" fmla="*/ 752475 w 752475"/>
                <a:gd name="connsiteY9" fmla="*/ 49459 h 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475" h="87559">
                  <a:moveTo>
                    <a:pt x="0" y="30409"/>
                  </a:moveTo>
                  <a:cubicBezTo>
                    <a:pt x="43134" y="19626"/>
                    <a:pt x="104953" y="3293"/>
                    <a:pt x="142875" y="1834"/>
                  </a:cubicBezTo>
                  <a:cubicBezTo>
                    <a:pt x="190570" y="0"/>
                    <a:pt x="238125" y="8184"/>
                    <a:pt x="285750" y="11359"/>
                  </a:cubicBezTo>
                  <a:cubicBezTo>
                    <a:pt x="295275" y="14534"/>
                    <a:pt x="304671" y="18126"/>
                    <a:pt x="314325" y="20884"/>
                  </a:cubicBezTo>
                  <a:cubicBezTo>
                    <a:pt x="345712" y="29852"/>
                    <a:pt x="367314" y="33387"/>
                    <a:pt x="400050" y="39934"/>
                  </a:cubicBezTo>
                  <a:cubicBezTo>
                    <a:pt x="445333" y="70123"/>
                    <a:pt x="417765" y="55364"/>
                    <a:pt x="485775" y="78034"/>
                  </a:cubicBezTo>
                  <a:lnTo>
                    <a:pt x="514350" y="87559"/>
                  </a:lnTo>
                  <a:cubicBezTo>
                    <a:pt x="574675" y="84384"/>
                    <a:pt x="635165" y="83503"/>
                    <a:pt x="695325" y="78034"/>
                  </a:cubicBezTo>
                  <a:cubicBezTo>
                    <a:pt x="705324" y="77125"/>
                    <a:pt x="714920" y="72999"/>
                    <a:pt x="723900" y="68509"/>
                  </a:cubicBezTo>
                  <a:cubicBezTo>
                    <a:pt x="734139" y="63389"/>
                    <a:pt x="752475" y="49459"/>
                    <a:pt x="752475" y="49459"/>
                  </a:cubicBezTo>
                </a:path>
              </a:pathLst>
            </a:custGeom>
            <a:noFill/>
            <a:ln w="38100" cap="flat" cmpd="sng" algn="ctr">
              <a:solidFill>
                <a:srgbClr val="FFC000"/>
              </a:solidFill>
              <a:prstDash val="soli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00"/>
                </a:solidFill>
                <a:effectLst/>
                <a:uLnTx/>
                <a:uFillTx/>
                <a:latin typeface="Verdana"/>
                <a:ea typeface="+mn-ea"/>
                <a:cs typeface="+mn-cs"/>
              </a:endParaRPr>
            </a:p>
          </p:txBody>
        </p:sp>
        <p:sp>
          <p:nvSpPr>
            <p:cNvPr id="143" name="Isosceles Triangle 142">
              <a:extLst>
                <a:ext uri="{FF2B5EF4-FFF2-40B4-BE49-F238E27FC236}">
                  <a16:creationId xmlns:a16="http://schemas.microsoft.com/office/drawing/2014/main" id="{D0BEC3B8-8EB9-4509-A8C1-9FD3C9E512CB}"/>
                </a:ext>
              </a:extLst>
            </p:cNvPr>
            <p:cNvSpPr/>
            <p:nvPr/>
          </p:nvSpPr>
          <p:spPr bwMode="auto">
            <a:xfrm rot="10800000">
              <a:off x="11423519" y="1910236"/>
              <a:ext cx="126804" cy="126718"/>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44" name="Isosceles Triangle 143">
              <a:extLst>
                <a:ext uri="{FF2B5EF4-FFF2-40B4-BE49-F238E27FC236}">
                  <a16:creationId xmlns:a16="http://schemas.microsoft.com/office/drawing/2014/main" id="{0A276DA8-A51F-4357-9C66-243B64A9425F}"/>
                </a:ext>
              </a:extLst>
            </p:cNvPr>
            <p:cNvSpPr/>
            <p:nvPr/>
          </p:nvSpPr>
          <p:spPr bwMode="auto">
            <a:xfrm rot="10800000">
              <a:off x="11221021" y="2302986"/>
              <a:ext cx="126804" cy="126718"/>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45" name="Isosceles Triangle 144">
              <a:extLst>
                <a:ext uri="{FF2B5EF4-FFF2-40B4-BE49-F238E27FC236}">
                  <a16:creationId xmlns:a16="http://schemas.microsoft.com/office/drawing/2014/main" id="{6949CF5A-CFD9-4FA3-8980-B999EE2BCDC9}"/>
                </a:ext>
              </a:extLst>
            </p:cNvPr>
            <p:cNvSpPr/>
            <p:nvPr/>
          </p:nvSpPr>
          <p:spPr bwMode="auto">
            <a:xfrm rot="10800000">
              <a:off x="11276115" y="1850592"/>
              <a:ext cx="126804" cy="126718"/>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46" name="Isosceles Triangle 145">
              <a:extLst>
                <a:ext uri="{FF2B5EF4-FFF2-40B4-BE49-F238E27FC236}">
                  <a16:creationId xmlns:a16="http://schemas.microsoft.com/office/drawing/2014/main" id="{D3CD011B-1185-4FC0-8A2A-664479226DDA}"/>
                </a:ext>
              </a:extLst>
            </p:cNvPr>
            <p:cNvSpPr/>
            <p:nvPr/>
          </p:nvSpPr>
          <p:spPr bwMode="auto">
            <a:xfrm rot="10800000">
              <a:off x="11214810" y="2047550"/>
              <a:ext cx="126804" cy="126718"/>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grpSp>
      <p:grpSp>
        <p:nvGrpSpPr>
          <p:cNvPr id="148" name="Group 147">
            <a:extLst>
              <a:ext uri="{FF2B5EF4-FFF2-40B4-BE49-F238E27FC236}">
                <a16:creationId xmlns:a16="http://schemas.microsoft.com/office/drawing/2014/main" id="{F12AF663-6FFE-4584-BF29-EE34444C4A5E}"/>
              </a:ext>
            </a:extLst>
          </p:cNvPr>
          <p:cNvGrpSpPr/>
          <p:nvPr/>
        </p:nvGrpSpPr>
        <p:grpSpPr>
          <a:xfrm>
            <a:off x="10631982" y="4630399"/>
            <a:ext cx="1185276" cy="1538296"/>
            <a:chOff x="10493487" y="1342871"/>
            <a:chExt cx="1185276" cy="1538296"/>
          </a:xfrm>
        </p:grpSpPr>
        <p:pic>
          <p:nvPicPr>
            <p:cNvPr id="149" name="Picture 148">
              <a:extLst>
                <a:ext uri="{FF2B5EF4-FFF2-40B4-BE49-F238E27FC236}">
                  <a16:creationId xmlns:a16="http://schemas.microsoft.com/office/drawing/2014/main" id="{378AE080-F95D-4B76-A4C4-AC8ED8477B87}"/>
                </a:ext>
              </a:extLst>
            </p:cNvPr>
            <p:cNvPicPr>
              <a:picLocks noChangeAspect="1"/>
            </p:cNvPicPr>
            <p:nvPr/>
          </p:nvPicPr>
          <p:blipFill>
            <a:blip r:embed="rId2" cstate="print">
              <a:duotone>
                <a:prstClr val="black"/>
                <a:srgbClr val="ED7D31">
                  <a:tint val="45000"/>
                  <a:satMod val="400000"/>
                </a:srgbClr>
              </a:duotone>
              <a:extLst>
                <a:ext uri="{28A0092B-C50C-407E-A947-70E740481C1C}">
                  <a14:useLocalDpi xmlns:a14="http://schemas.microsoft.com/office/drawing/2010/main" val="0"/>
                </a:ext>
              </a:extLst>
            </a:blip>
            <a:stretch>
              <a:fillRect/>
            </a:stretch>
          </p:blipFill>
          <p:spPr>
            <a:xfrm>
              <a:off x="10493487" y="1342871"/>
              <a:ext cx="1185276" cy="1538296"/>
            </a:xfrm>
            <a:prstGeom prst="rect">
              <a:avLst/>
            </a:prstGeom>
          </p:spPr>
        </p:pic>
        <p:sp>
          <p:nvSpPr>
            <p:cNvPr id="150" name="Freeform 110">
              <a:extLst>
                <a:ext uri="{FF2B5EF4-FFF2-40B4-BE49-F238E27FC236}">
                  <a16:creationId xmlns:a16="http://schemas.microsoft.com/office/drawing/2014/main" id="{CBAABAA3-6015-4D9F-94F2-9B1524F8F4D6}"/>
                </a:ext>
              </a:extLst>
            </p:cNvPr>
            <p:cNvSpPr/>
            <p:nvPr/>
          </p:nvSpPr>
          <p:spPr>
            <a:xfrm rot="4426850" flipV="1">
              <a:off x="11210406" y="2121814"/>
              <a:ext cx="366903" cy="61436"/>
            </a:xfrm>
            <a:custGeom>
              <a:avLst/>
              <a:gdLst>
                <a:gd name="connsiteX0" fmla="*/ 0 w 752475"/>
                <a:gd name="connsiteY0" fmla="*/ 30409 h 87559"/>
                <a:gd name="connsiteX1" fmla="*/ 142875 w 752475"/>
                <a:gd name="connsiteY1" fmla="*/ 1834 h 87559"/>
                <a:gd name="connsiteX2" fmla="*/ 285750 w 752475"/>
                <a:gd name="connsiteY2" fmla="*/ 11359 h 87559"/>
                <a:gd name="connsiteX3" fmla="*/ 314325 w 752475"/>
                <a:gd name="connsiteY3" fmla="*/ 20884 h 87559"/>
                <a:gd name="connsiteX4" fmla="*/ 400050 w 752475"/>
                <a:gd name="connsiteY4" fmla="*/ 39934 h 87559"/>
                <a:gd name="connsiteX5" fmla="*/ 485775 w 752475"/>
                <a:gd name="connsiteY5" fmla="*/ 78034 h 87559"/>
                <a:gd name="connsiteX6" fmla="*/ 514350 w 752475"/>
                <a:gd name="connsiteY6" fmla="*/ 87559 h 87559"/>
                <a:gd name="connsiteX7" fmla="*/ 695325 w 752475"/>
                <a:gd name="connsiteY7" fmla="*/ 78034 h 87559"/>
                <a:gd name="connsiteX8" fmla="*/ 723900 w 752475"/>
                <a:gd name="connsiteY8" fmla="*/ 68509 h 87559"/>
                <a:gd name="connsiteX9" fmla="*/ 752475 w 752475"/>
                <a:gd name="connsiteY9" fmla="*/ 49459 h 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475" h="87559">
                  <a:moveTo>
                    <a:pt x="0" y="30409"/>
                  </a:moveTo>
                  <a:cubicBezTo>
                    <a:pt x="43134" y="19626"/>
                    <a:pt x="104953" y="3293"/>
                    <a:pt x="142875" y="1834"/>
                  </a:cubicBezTo>
                  <a:cubicBezTo>
                    <a:pt x="190570" y="0"/>
                    <a:pt x="238125" y="8184"/>
                    <a:pt x="285750" y="11359"/>
                  </a:cubicBezTo>
                  <a:cubicBezTo>
                    <a:pt x="295275" y="14534"/>
                    <a:pt x="304671" y="18126"/>
                    <a:pt x="314325" y="20884"/>
                  </a:cubicBezTo>
                  <a:cubicBezTo>
                    <a:pt x="345712" y="29852"/>
                    <a:pt x="367314" y="33387"/>
                    <a:pt x="400050" y="39934"/>
                  </a:cubicBezTo>
                  <a:cubicBezTo>
                    <a:pt x="445333" y="70123"/>
                    <a:pt x="417765" y="55364"/>
                    <a:pt x="485775" y="78034"/>
                  </a:cubicBezTo>
                  <a:lnTo>
                    <a:pt x="514350" y="87559"/>
                  </a:lnTo>
                  <a:cubicBezTo>
                    <a:pt x="574675" y="84384"/>
                    <a:pt x="635165" y="83503"/>
                    <a:pt x="695325" y="78034"/>
                  </a:cubicBezTo>
                  <a:cubicBezTo>
                    <a:pt x="705324" y="77125"/>
                    <a:pt x="714920" y="72999"/>
                    <a:pt x="723900" y="68509"/>
                  </a:cubicBezTo>
                  <a:cubicBezTo>
                    <a:pt x="734139" y="63389"/>
                    <a:pt x="752475" y="49459"/>
                    <a:pt x="752475" y="49459"/>
                  </a:cubicBezTo>
                </a:path>
              </a:pathLst>
            </a:custGeom>
            <a:noFill/>
            <a:ln w="38100" cap="flat" cmpd="sng" algn="ctr">
              <a:solidFill>
                <a:srgbClr val="FF0000"/>
              </a:solidFill>
              <a:prstDash val="soli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mn-cs"/>
              </a:endParaRPr>
            </a:p>
          </p:txBody>
        </p:sp>
        <p:sp>
          <p:nvSpPr>
            <p:cNvPr id="151" name="Freeform 110">
              <a:extLst>
                <a:ext uri="{FF2B5EF4-FFF2-40B4-BE49-F238E27FC236}">
                  <a16:creationId xmlns:a16="http://schemas.microsoft.com/office/drawing/2014/main" id="{A9725AF4-4795-4BC3-B162-0522C195D771}"/>
                </a:ext>
              </a:extLst>
            </p:cNvPr>
            <p:cNvSpPr/>
            <p:nvPr/>
          </p:nvSpPr>
          <p:spPr>
            <a:xfrm rot="4426850" flipV="1">
              <a:off x="11185369" y="2424387"/>
              <a:ext cx="366903" cy="61436"/>
            </a:xfrm>
            <a:custGeom>
              <a:avLst/>
              <a:gdLst>
                <a:gd name="connsiteX0" fmla="*/ 0 w 752475"/>
                <a:gd name="connsiteY0" fmla="*/ 30409 h 87559"/>
                <a:gd name="connsiteX1" fmla="*/ 142875 w 752475"/>
                <a:gd name="connsiteY1" fmla="*/ 1834 h 87559"/>
                <a:gd name="connsiteX2" fmla="*/ 285750 w 752475"/>
                <a:gd name="connsiteY2" fmla="*/ 11359 h 87559"/>
                <a:gd name="connsiteX3" fmla="*/ 314325 w 752475"/>
                <a:gd name="connsiteY3" fmla="*/ 20884 h 87559"/>
                <a:gd name="connsiteX4" fmla="*/ 400050 w 752475"/>
                <a:gd name="connsiteY4" fmla="*/ 39934 h 87559"/>
                <a:gd name="connsiteX5" fmla="*/ 485775 w 752475"/>
                <a:gd name="connsiteY5" fmla="*/ 78034 h 87559"/>
                <a:gd name="connsiteX6" fmla="*/ 514350 w 752475"/>
                <a:gd name="connsiteY6" fmla="*/ 87559 h 87559"/>
                <a:gd name="connsiteX7" fmla="*/ 695325 w 752475"/>
                <a:gd name="connsiteY7" fmla="*/ 78034 h 87559"/>
                <a:gd name="connsiteX8" fmla="*/ 723900 w 752475"/>
                <a:gd name="connsiteY8" fmla="*/ 68509 h 87559"/>
                <a:gd name="connsiteX9" fmla="*/ 752475 w 752475"/>
                <a:gd name="connsiteY9" fmla="*/ 49459 h 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475" h="87559">
                  <a:moveTo>
                    <a:pt x="0" y="30409"/>
                  </a:moveTo>
                  <a:cubicBezTo>
                    <a:pt x="43134" y="19626"/>
                    <a:pt x="104953" y="3293"/>
                    <a:pt x="142875" y="1834"/>
                  </a:cubicBezTo>
                  <a:cubicBezTo>
                    <a:pt x="190570" y="0"/>
                    <a:pt x="238125" y="8184"/>
                    <a:pt x="285750" y="11359"/>
                  </a:cubicBezTo>
                  <a:cubicBezTo>
                    <a:pt x="295275" y="14534"/>
                    <a:pt x="304671" y="18126"/>
                    <a:pt x="314325" y="20884"/>
                  </a:cubicBezTo>
                  <a:cubicBezTo>
                    <a:pt x="345712" y="29852"/>
                    <a:pt x="367314" y="33387"/>
                    <a:pt x="400050" y="39934"/>
                  </a:cubicBezTo>
                  <a:cubicBezTo>
                    <a:pt x="445333" y="70123"/>
                    <a:pt x="417765" y="55364"/>
                    <a:pt x="485775" y="78034"/>
                  </a:cubicBezTo>
                  <a:lnTo>
                    <a:pt x="514350" y="87559"/>
                  </a:lnTo>
                  <a:cubicBezTo>
                    <a:pt x="574675" y="84384"/>
                    <a:pt x="635165" y="83503"/>
                    <a:pt x="695325" y="78034"/>
                  </a:cubicBezTo>
                  <a:cubicBezTo>
                    <a:pt x="705324" y="77125"/>
                    <a:pt x="714920" y="72999"/>
                    <a:pt x="723900" y="68509"/>
                  </a:cubicBezTo>
                  <a:cubicBezTo>
                    <a:pt x="734139" y="63389"/>
                    <a:pt x="752475" y="49459"/>
                    <a:pt x="752475" y="49459"/>
                  </a:cubicBezTo>
                </a:path>
              </a:pathLst>
            </a:custGeom>
            <a:noFill/>
            <a:ln w="38100" cap="flat" cmpd="sng" algn="ctr">
              <a:solidFill>
                <a:srgbClr val="92D050"/>
              </a:solidFill>
              <a:prstDash val="soli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mn-cs"/>
              </a:endParaRPr>
            </a:p>
          </p:txBody>
        </p:sp>
        <p:sp>
          <p:nvSpPr>
            <p:cNvPr id="152" name="Freeform 110">
              <a:extLst>
                <a:ext uri="{FF2B5EF4-FFF2-40B4-BE49-F238E27FC236}">
                  <a16:creationId xmlns:a16="http://schemas.microsoft.com/office/drawing/2014/main" id="{2AB3405E-9A12-4EF5-9D13-D3E9A8D2C65C}"/>
                </a:ext>
              </a:extLst>
            </p:cNvPr>
            <p:cNvSpPr/>
            <p:nvPr/>
          </p:nvSpPr>
          <p:spPr>
            <a:xfrm rot="7372849" flipV="1">
              <a:off x="11289766" y="2319411"/>
              <a:ext cx="366903" cy="61436"/>
            </a:xfrm>
            <a:custGeom>
              <a:avLst/>
              <a:gdLst>
                <a:gd name="connsiteX0" fmla="*/ 0 w 752475"/>
                <a:gd name="connsiteY0" fmla="*/ 30409 h 87559"/>
                <a:gd name="connsiteX1" fmla="*/ 142875 w 752475"/>
                <a:gd name="connsiteY1" fmla="*/ 1834 h 87559"/>
                <a:gd name="connsiteX2" fmla="*/ 285750 w 752475"/>
                <a:gd name="connsiteY2" fmla="*/ 11359 h 87559"/>
                <a:gd name="connsiteX3" fmla="*/ 314325 w 752475"/>
                <a:gd name="connsiteY3" fmla="*/ 20884 h 87559"/>
                <a:gd name="connsiteX4" fmla="*/ 400050 w 752475"/>
                <a:gd name="connsiteY4" fmla="*/ 39934 h 87559"/>
                <a:gd name="connsiteX5" fmla="*/ 485775 w 752475"/>
                <a:gd name="connsiteY5" fmla="*/ 78034 h 87559"/>
                <a:gd name="connsiteX6" fmla="*/ 514350 w 752475"/>
                <a:gd name="connsiteY6" fmla="*/ 87559 h 87559"/>
                <a:gd name="connsiteX7" fmla="*/ 695325 w 752475"/>
                <a:gd name="connsiteY7" fmla="*/ 78034 h 87559"/>
                <a:gd name="connsiteX8" fmla="*/ 723900 w 752475"/>
                <a:gd name="connsiteY8" fmla="*/ 68509 h 87559"/>
                <a:gd name="connsiteX9" fmla="*/ 752475 w 752475"/>
                <a:gd name="connsiteY9" fmla="*/ 49459 h 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475" h="87559">
                  <a:moveTo>
                    <a:pt x="0" y="30409"/>
                  </a:moveTo>
                  <a:cubicBezTo>
                    <a:pt x="43134" y="19626"/>
                    <a:pt x="104953" y="3293"/>
                    <a:pt x="142875" y="1834"/>
                  </a:cubicBezTo>
                  <a:cubicBezTo>
                    <a:pt x="190570" y="0"/>
                    <a:pt x="238125" y="8184"/>
                    <a:pt x="285750" y="11359"/>
                  </a:cubicBezTo>
                  <a:cubicBezTo>
                    <a:pt x="295275" y="14534"/>
                    <a:pt x="304671" y="18126"/>
                    <a:pt x="314325" y="20884"/>
                  </a:cubicBezTo>
                  <a:cubicBezTo>
                    <a:pt x="345712" y="29852"/>
                    <a:pt x="367314" y="33387"/>
                    <a:pt x="400050" y="39934"/>
                  </a:cubicBezTo>
                  <a:cubicBezTo>
                    <a:pt x="445333" y="70123"/>
                    <a:pt x="417765" y="55364"/>
                    <a:pt x="485775" y="78034"/>
                  </a:cubicBezTo>
                  <a:lnTo>
                    <a:pt x="514350" y="87559"/>
                  </a:lnTo>
                  <a:cubicBezTo>
                    <a:pt x="574675" y="84384"/>
                    <a:pt x="635165" y="83503"/>
                    <a:pt x="695325" y="78034"/>
                  </a:cubicBezTo>
                  <a:cubicBezTo>
                    <a:pt x="705324" y="77125"/>
                    <a:pt x="714920" y="72999"/>
                    <a:pt x="723900" y="68509"/>
                  </a:cubicBezTo>
                  <a:cubicBezTo>
                    <a:pt x="734139" y="63389"/>
                    <a:pt x="752475" y="49459"/>
                    <a:pt x="752475" y="49459"/>
                  </a:cubicBezTo>
                </a:path>
              </a:pathLst>
            </a:custGeom>
            <a:noFill/>
            <a:ln w="38100" cap="flat" cmpd="sng" algn="ctr">
              <a:solidFill>
                <a:srgbClr val="002060"/>
              </a:solidFill>
              <a:prstDash val="soli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mn-cs"/>
              </a:endParaRPr>
            </a:p>
          </p:txBody>
        </p:sp>
        <p:sp>
          <p:nvSpPr>
            <p:cNvPr id="153" name="Freeform 110">
              <a:extLst>
                <a:ext uri="{FF2B5EF4-FFF2-40B4-BE49-F238E27FC236}">
                  <a16:creationId xmlns:a16="http://schemas.microsoft.com/office/drawing/2014/main" id="{2B5AF616-78AC-44DB-BEA7-BC956A2402A0}"/>
                </a:ext>
              </a:extLst>
            </p:cNvPr>
            <p:cNvSpPr/>
            <p:nvPr/>
          </p:nvSpPr>
          <p:spPr>
            <a:xfrm rot="4426850" flipV="1">
              <a:off x="11169206" y="2205530"/>
              <a:ext cx="366903" cy="61436"/>
            </a:xfrm>
            <a:custGeom>
              <a:avLst/>
              <a:gdLst>
                <a:gd name="connsiteX0" fmla="*/ 0 w 752475"/>
                <a:gd name="connsiteY0" fmla="*/ 30409 h 87559"/>
                <a:gd name="connsiteX1" fmla="*/ 142875 w 752475"/>
                <a:gd name="connsiteY1" fmla="*/ 1834 h 87559"/>
                <a:gd name="connsiteX2" fmla="*/ 285750 w 752475"/>
                <a:gd name="connsiteY2" fmla="*/ 11359 h 87559"/>
                <a:gd name="connsiteX3" fmla="*/ 314325 w 752475"/>
                <a:gd name="connsiteY3" fmla="*/ 20884 h 87559"/>
                <a:gd name="connsiteX4" fmla="*/ 400050 w 752475"/>
                <a:gd name="connsiteY4" fmla="*/ 39934 h 87559"/>
                <a:gd name="connsiteX5" fmla="*/ 485775 w 752475"/>
                <a:gd name="connsiteY5" fmla="*/ 78034 h 87559"/>
                <a:gd name="connsiteX6" fmla="*/ 514350 w 752475"/>
                <a:gd name="connsiteY6" fmla="*/ 87559 h 87559"/>
                <a:gd name="connsiteX7" fmla="*/ 695325 w 752475"/>
                <a:gd name="connsiteY7" fmla="*/ 78034 h 87559"/>
                <a:gd name="connsiteX8" fmla="*/ 723900 w 752475"/>
                <a:gd name="connsiteY8" fmla="*/ 68509 h 87559"/>
                <a:gd name="connsiteX9" fmla="*/ 752475 w 752475"/>
                <a:gd name="connsiteY9" fmla="*/ 49459 h 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475" h="87559">
                  <a:moveTo>
                    <a:pt x="0" y="30409"/>
                  </a:moveTo>
                  <a:cubicBezTo>
                    <a:pt x="43134" y="19626"/>
                    <a:pt x="104953" y="3293"/>
                    <a:pt x="142875" y="1834"/>
                  </a:cubicBezTo>
                  <a:cubicBezTo>
                    <a:pt x="190570" y="0"/>
                    <a:pt x="238125" y="8184"/>
                    <a:pt x="285750" y="11359"/>
                  </a:cubicBezTo>
                  <a:cubicBezTo>
                    <a:pt x="295275" y="14534"/>
                    <a:pt x="304671" y="18126"/>
                    <a:pt x="314325" y="20884"/>
                  </a:cubicBezTo>
                  <a:cubicBezTo>
                    <a:pt x="345712" y="29852"/>
                    <a:pt x="367314" y="33387"/>
                    <a:pt x="400050" y="39934"/>
                  </a:cubicBezTo>
                  <a:cubicBezTo>
                    <a:pt x="445333" y="70123"/>
                    <a:pt x="417765" y="55364"/>
                    <a:pt x="485775" y="78034"/>
                  </a:cubicBezTo>
                  <a:lnTo>
                    <a:pt x="514350" y="87559"/>
                  </a:lnTo>
                  <a:cubicBezTo>
                    <a:pt x="574675" y="84384"/>
                    <a:pt x="635165" y="83503"/>
                    <a:pt x="695325" y="78034"/>
                  </a:cubicBezTo>
                  <a:cubicBezTo>
                    <a:pt x="705324" y="77125"/>
                    <a:pt x="714920" y="72999"/>
                    <a:pt x="723900" y="68509"/>
                  </a:cubicBezTo>
                  <a:cubicBezTo>
                    <a:pt x="734139" y="63389"/>
                    <a:pt x="752475" y="49459"/>
                    <a:pt x="752475" y="49459"/>
                  </a:cubicBezTo>
                </a:path>
              </a:pathLst>
            </a:custGeom>
            <a:noFill/>
            <a:ln w="38100" cap="flat" cmpd="sng" algn="ctr">
              <a:solidFill>
                <a:srgbClr val="002060"/>
              </a:solidFill>
              <a:prstDash val="soli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mn-cs"/>
              </a:endParaRPr>
            </a:p>
          </p:txBody>
        </p:sp>
        <p:sp>
          <p:nvSpPr>
            <p:cNvPr id="154" name="Freeform 110">
              <a:extLst>
                <a:ext uri="{FF2B5EF4-FFF2-40B4-BE49-F238E27FC236}">
                  <a16:creationId xmlns:a16="http://schemas.microsoft.com/office/drawing/2014/main" id="{8102ED4B-1F42-406E-B00C-084A031A7305}"/>
                </a:ext>
              </a:extLst>
            </p:cNvPr>
            <p:cNvSpPr/>
            <p:nvPr/>
          </p:nvSpPr>
          <p:spPr>
            <a:xfrm rot="4426850" flipV="1">
              <a:off x="11350883" y="2135240"/>
              <a:ext cx="366903" cy="61436"/>
            </a:xfrm>
            <a:custGeom>
              <a:avLst/>
              <a:gdLst>
                <a:gd name="connsiteX0" fmla="*/ 0 w 752475"/>
                <a:gd name="connsiteY0" fmla="*/ 30409 h 87559"/>
                <a:gd name="connsiteX1" fmla="*/ 142875 w 752475"/>
                <a:gd name="connsiteY1" fmla="*/ 1834 h 87559"/>
                <a:gd name="connsiteX2" fmla="*/ 285750 w 752475"/>
                <a:gd name="connsiteY2" fmla="*/ 11359 h 87559"/>
                <a:gd name="connsiteX3" fmla="*/ 314325 w 752475"/>
                <a:gd name="connsiteY3" fmla="*/ 20884 h 87559"/>
                <a:gd name="connsiteX4" fmla="*/ 400050 w 752475"/>
                <a:gd name="connsiteY4" fmla="*/ 39934 h 87559"/>
                <a:gd name="connsiteX5" fmla="*/ 485775 w 752475"/>
                <a:gd name="connsiteY5" fmla="*/ 78034 h 87559"/>
                <a:gd name="connsiteX6" fmla="*/ 514350 w 752475"/>
                <a:gd name="connsiteY6" fmla="*/ 87559 h 87559"/>
                <a:gd name="connsiteX7" fmla="*/ 695325 w 752475"/>
                <a:gd name="connsiteY7" fmla="*/ 78034 h 87559"/>
                <a:gd name="connsiteX8" fmla="*/ 723900 w 752475"/>
                <a:gd name="connsiteY8" fmla="*/ 68509 h 87559"/>
                <a:gd name="connsiteX9" fmla="*/ 752475 w 752475"/>
                <a:gd name="connsiteY9" fmla="*/ 49459 h 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475" h="87559">
                  <a:moveTo>
                    <a:pt x="0" y="30409"/>
                  </a:moveTo>
                  <a:cubicBezTo>
                    <a:pt x="43134" y="19626"/>
                    <a:pt x="104953" y="3293"/>
                    <a:pt x="142875" y="1834"/>
                  </a:cubicBezTo>
                  <a:cubicBezTo>
                    <a:pt x="190570" y="0"/>
                    <a:pt x="238125" y="8184"/>
                    <a:pt x="285750" y="11359"/>
                  </a:cubicBezTo>
                  <a:cubicBezTo>
                    <a:pt x="295275" y="14534"/>
                    <a:pt x="304671" y="18126"/>
                    <a:pt x="314325" y="20884"/>
                  </a:cubicBezTo>
                  <a:cubicBezTo>
                    <a:pt x="345712" y="29852"/>
                    <a:pt x="367314" y="33387"/>
                    <a:pt x="400050" y="39934"/>
                  </a:cubicBezTo>
                  <a:cubicBezTo>
                    <a:pt x="445333" y="70123"/>
                    <a:pt x="417765" y="55364"/>
                    <a:pt x="485775" y="78034"/>
                  </a:cubicBezTo>
                  <a:lnTo>
                    <a:pt x="514350" y="87559"/>
                  </a:lnTo>
                  <a:cubicBezTo>
                    <a:pt x="574675" y="84384"/>
                    <a:pt x="635165" y="83503"/>
                    <a:pt x="695325" y="78034"/>
                  </a:cubicBezTo>
                  <a:cubicBezTo>
                    <a:pt x="705324" y="77125"/>
                    <a:pt x="714920" y="72999"/>
                    <a:pt x="723900" y="68509"/>
                  </a:cubicBezTo>
                  <a:cubicBezTo>
                    <a:pt x="734139" y="63389"/>
                    <a:pt x="752475" y="49459"/>
                    <a:pt x="752475" y="49459"/>
                  </a:cubicBezTo>
                </a:path>
              </a:pathLst>
            </a:custGeom>
            <a:noFill/>
            <a:ln w="38100" cap="flat" cmpd="sng" algn="ctr">
              <a:solidFill>
                <a:srgbClr val="92D050"/>
              </a:solidFill>
              <a:prstDash val="soli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mn-cs"/>
              </a:endParaRPr>
            </a:p>
          </p:txBody>
        </p:sp>
        <p:sp>
          <p:nvSpPr>
            <p:cNvPr id="155" name="Freeform 110">
              <a:extLst>
                <a:ext uri="{FF2B5EF4-FFF2-40B4-BE49-F238E27FC236}">
                  <a16:creationId xmlns:a16="http://schemas.microsoft.com/office/drawing/2014/main" id="{DC59E956-1C48-41E9-B29D-41A43C875D92}"/>
                </a:ext>
              </a:extLst>
            </p:cNvPr>
            <p:cNvSpPr/>
            <p:nvPr/>
          </p:nvSpPr>
          <p:spPr>
            <a:xfrm rot="7839666" flipV="1">
              <a:off x="11351391" y="2205531"/>
              <a:ext cx="366903" cy="61436"/>
            </a:xfrm>
            <a:custGeom>
              <a:avLst/>
              <a:gdLst>
                <a:gd name="connsiteX0" fmla="*/ 0 w 752475"/>
                <a:gd name="connsiteY0" fmla="*/ 30409 h 87559"/>
                <a:gd name="connsiteX1" fmla="*/ 142875 w 752475"/>
                <a:gd name="connsiteY1" fmla="*/ 1834 h 87559"/>
                <a:gd name="connsiteX2" fmla="*/ 285750 w 752475"/>
                <a:gd name="connsiteY2" fmla="*/ 11359 h 87559"/>
                <a:gd name="connsiteX3" fmla="*/ 314325 w 752475"/>
                <a:gd name="connsiteY3" fmla="*/ 20884 h 87559"/>
                <a:gd name="connsiteX4" fmla="*/ 400050 w 752475"/>
                <a:gd name="connsiteY4" fmla="*/ 39934 h 87559"/>
                <a:gd name="connsiteX5" fmla="*/ 485775 w 752475"/>
                <a:gd name="connsiteY5" fmla="*/ 78034 h 87559"/>
                <a:gd name="connsiteX6" fmla="*/ 514350 w 752475"/>
                <a:gd name="connsiteY6" fmla="*/ 87559 h 87559"/>
                <a:gd name="connsiteX7" fmla="*/ 695325 w 752475"/>
                <a:gd name="connsiteY7" fmla="*/ 78034 h 87559"/>
                <a:gd name="connsiteX8" fmla="*/ 723900 w 752475"/>
                <a:gd name="connsiteY8" fmla="*/ 68509 h 87559"/>
                <a:gd name="connsiteX9" fmla="*/ 752475 w 752475"/>
                <a:gd name="connsiteY9" fmla="*/ 49459 h 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475" h="87559">
                  <a:moveTo>
                    <a:pt x="0" y="30409"/>
                  </a:moveTo>
                  <a:cubicBezTo>
                    <a:pt x="43134" y="19626"/>
                    <a:pt x="104953" y="3293"/>
                    <a:pt x="142875" y="1834"/>
                  </a:cubicBezTo>
                  <a:cubicBezTo>
                    <a:pt x="190570" y="0"/>
                    <a:pt x="238125" y="8184"/>
                    <a:pt x="285750" y="11359"/>
                  </a:cubicBezTo>
                  <a:cubicBezTo>
                    <a:pt x="295275" y="14534"/>
                    <a:pt x="304671" y="18126"/>
                    <a:pt x="314325" y="20884"/>
                  </a:cubicBezTo>
                  <a:cubicBezTo>
                    <a:pt x="345712" y="29852"/>
                    <a:pt x="367314" y="33387"/>
                    <a:pt x="400050" y="39934"/>
                  </a:cubicBezTo>
                  <a:cubicBezTo>
                    <a:pt x="445333" y="70123"/>
                    <a:pt x="417765" y="55364"/>
                    <a:pt x="485775" y="78034"/>
                  </a:cubicBezTo>
                  <a:lnTo>
                    <a:pt x="514350" y="87559"/>
                  </a:lnTo>
                  <a:cubicBezTo>
                    <a:pt x="574675" y="84384"/>
                    <a:pt x="635165" y="83503"/>
                    <a:pt x="695325" y="78034"/>
                  </a:cubicBezTo>
                  <a:cubicBezTo>
                    <a:pt x="705324" y="77125"/>
                    <a:pt x="714920" y="72999"/>
                    <a:pt x="723900" y="68509"/>
                  </a:cubicBezTo>
                  <a:cubicBezTo>
                    <a:pt x="734139" y="63389"/>
                    <a:pt x="752475" y="49459"/>
                    <a:pt x="752475" y="49459"/>
                  </a:cubicBezTo>
                </a:path>
              </a:pathLst>
            </a:custGeom>
            <a:noFill/>
            <a:ln w="38100" cap="flat" cmpd="sng" algn="ctr">
              <a:solidFill>
                <a:srgbClr val="92D050"/>
              </a:solidFill>
              <a:prstDash val="soli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mn-cs"/>
              </a:endParaRPr>
            </a:p>
          </p:txBody>
        </p:sp>
        <p:sp>
          <p:nvSpPr>
            <p:cNvPr id="156" name="Freeform 110">
              <a:extLst>
                <a:ext uri="{FF2B5EF4-FFF2-40B4-BE49-F238E27FC236}">
                  <a16:creationId xmlns:a16="http://schemas.microsoft.com/office/drawing/2014/main" id="{C1E9ABCF-52A4-435C-B9DE-E33393DEF19B}"/>
                </a:ext>
              </a:extLst>
            </p:cNvPr>
            <p:cNvSpPr/>
            <p:nvPr/>
          </p:nvSpPr>
          <p:spPr>
            <a:xfrm rot="4426850" flipV="1">
              <a:off x="11164779" y="2536659"/>
              <a:ext cx="366903" cy="61436"/>
            </a:xfrm>
            <a:custGeom>
              <a:avLst/>
              <a:gdLst>
                <a:gd name="connsiteX0" fmla="*/ 0 w 752475"/>
                <a:gd name="connsiteY0" fmla="*/ 30409 h 87559"/>
                <a:gd name="connsiteX1" fmla="*/ 142875 w 752475"/>
                <a:gd name="connsiteY1" fmla="*/ 1834 h 87559"/>
                <a:gd name="connsiteX2" fmla="*/ 285750 w 752475"/>
                <a:gd name="connsiteY2" fmla="*/ 11359 h 87559"/>
                <a:gd name="connsiteX3" fmla="*/ 314325 w 752475"/>
                <a:gd name="connsiteY3" fmla="*/ 20884 h 87559"/>
                <a:gd name="connsiteX4" fmla="*/ 400050 w 752475"/>
                <a:gd name="connsiteY4" fmla="*/ 39934 h 87559"/>
                <a:gd name="connsiteX5" fmla="*/ 485775 w 752475"/>
                <a:gd name="connsiteY5" fmla="*/ 78034 h 87559"/>
                <a:gd name="connsiteX6" fmla="*/ 514350 w 752475"/>
                <a:gd name="connsiteY6" fmla="*/ 87559 h 87559"/>
                <a:gd name="connsiteX7" fmla="*/ 695325 w 752475"/>
                <a:gd name="connsiteY7" fmla="*/ 78034 h 87559"/>
                <a:gd name="connsiteX8" fmla="*/ 723900 w 752475"/>
                <a:gd name="connsiteY8" fmla="*/ 68509 h 87559"/>
                <a:gd name="connsiteX9" fmla="*/ 752475 w 752475"/>
                <a:gd name="connsiteY9" fmla="*/ 49459 h 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475" h="87559">
                  <a:moveTo>
                    <a:pt x="0" y="30409"/>
                  </a:moveTo>
                  <a:cubicBezTo>
                    <a:pt x="43134" y="19626"/>
                    <a:pt x="104953" y="3293"/>
                    <a:pt x="142875" y="1834"/>
                  </a:cubicBezTo>
                  <a:cubicBezTo>
                    <a:pt x="190570" y="0"/>
                    <a:pt x="238125" y="8184"/>
                    <a:pt x="285750" y="11359"/>
                  </a:cubicBezTo>
                  <a:cubicBezTo>
                    <a:pt x="295275" y="14534"/>
                    <a:pt x="304671" y="18126"/>
                    <a:pt x="314325" y="20884"/>
                  </a:cubicBezTo>
                  <a:cubicBezTo>
                    <a:pt x="345712" y="29852"/>
                    <a:pt x="367314" y="33387"/>
                    <a:pt x="400050" y="39934"/>
                  </a:cubicBezTo>
                  <a:cubicBezTo>
                    <a:pt x="445333" y="70123"/>
                    <a:pt x="417765" y="55364"/>
                    <a:pt x="485775" y="78034"/>
                  </a:cubicBezTo>
                  <a:lnTo>
                    <a:pt x="514350" y="87559"/>
                  </a:lnTo>
                  <a:cubicBezTo>
                    <a:pt x="574675" y="84384"/>
                    <a:pt x="635165" y="83503"/>
                    <a:pt x="695325" y="78034"/>
                  </a:cubicBezTo>
                  <a:cubicBezTo>
                    <a:pt x="705324" y="77125"/>
                    <a:pt x="714920" y="72999"/>
                    <a:pt x="723900" y="68509"/>
                  </a:cubicBezTo>
                  <a:cubicBezTo>
                    <a:pt x="734139" y="63389"/>
                    <a:pt x="752475" y="49459"/>
                    <a:pt x="752475" y="49459"/>
                  </a:cubicBezTo>
                </a:path>
              </a:pathLst>
            </a:custGeom>
            <a:noFill/>
            <a:ln w="38100" cap="flat" cmpd="sng" algn="ctr">
              <a:solidFill>
                <a:srgbClr val="002060"/>
              </a:solidFill>
              <a:prstDash val="soli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mn-cs"/>
              </a:endParaRPr>
            </a:p>
          </p:txBody>
        </p:sp>
        <p:sp>
          <p:nvSpPr>
            <p:cNvPr id="157" name="Freeform 110">
              <a:extLst>
                <a:ext uri="{FF2B5EF4-FFF2-40B4-BE49-F238E27FC236}">
                  <a16:creationId xmlns:a16="http://schemas.microsoft.com/office/drawing/2014/main" id="{14F58A36-8972-4F71-A0F4-ECAB2870CBCA}"/>
                </a:ext>
              </a:extLst>
            </p:cNvPr>
            <p:cNvSpPr/>
            <p:nvPr/>
          </p:nvSpPr>
          <p:spPr>
            <a:xfrm rot="4426850" flipV="1">
              <a:off x="11321312" y="2287380"/>
              <a:ext cx="366903" cy="61436"/>
            </a:xfrm>
            <a:custGeom>
              <a:avLst/>
              <a:gdLst>
                <a:gd name="connsiteX0" fmla="*/ 0 w 752475"/>
                <a:gd name="connsiteY0" fmla="*/ 30409 h 87559"/>
                <a:gd name="connsiteX1" fmla="*/ 142875 w 752475"/>
                <a:gd name="connsiteY1" fmla="*/ 1834 h 87559"/>
                <a:gd name="connsiteX2" fmla="*/ 285750 w 752475"/>
                <a:gd name="connsiteY2" fmla="*/ 11359 h 87559"/>
                <a:gd name="connsiteX3" fmla="*/ 314325 w 752475"/>
                <a:gd name="connsiteY3" fmla="*/ 20884 h 87559"/>
                <a:gd name="connsiteX4" fmla="*/ 400050 w 752475"/>
                <a:gd name="connsiteY4" fmla="*/ 39934 h 87559"/>
                <a:gd name="connsiteX5" fmla="*/ 485775 w 752475"/>
                <a:gd name="connsiteY5" fmla="*/ 78034 h 87559"/>
                <a:gd name="connsiteX6" fmla="*/ 514350 w 752475"/>
                <a:gd name="connsiteY6" fmla="*/ 87559 h 87559"/>
                <a:gd name="connsiteX7" fmla="*/ 695325 w 752475"/>
                <a:gd name="connsiteY7" fmla="*/ 78034 h 87559"/>
                <a:gd name="connsiteX8" fmla="*/ 723900 w 752475"/>
                <a:gd name="connsiteY8" fmla="*/ 68509 h 87559"/>
                <a:gd name="connsiteX9" fmla="*/ 752475 w 752475"/>
                <a:gd name="connsiteY9" fmla="*/ 49459 h 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475" h="87559">
                  <a:moveTo>
                    <a:pt x="0" y="30409"/>
                  </a:moveTo>
                  <a:cubicBezTo>
                    <a:pt x="43134" y="19626"/>
                    <a:pt x="104953" y="3293"/>
                    <a:pt x="142875" y="1834"/>
                  </a:cubicBezTo>
                  <a:cubicBezTo>
                    <a:pt x="190570" y="0"/>
                    <a:pt x="238125" y="8184"/>
                    <a:pt x="285750" y="11359"/>
                  </a:cubicBezTo>
                  <a:cubicBezTo>
                    <a:pt x="295275" y="14534"/>
                    <a:pt x="304671" y="18126"/>
                    <a:pt x="314325" y="20884"/>
                  </a:cubicBezTo>
                  <a:cubicBezTo>
                    <a:pt x="345712" y="29852"/>
                    <a:pt x="367314" y="33387"/>
                    <a:pt x="400050" y="39934"/>
                  </a:cubicBezTo>
                  <a:cubicBezTo>
                    <a:pt x="445333" y="70123"/>
                    <a:pt x="417765" y="55364"/>
                    <a:pt x="485775" y="78034"/>
                  </a:cubicBezTo>
                  <a:lnTo>
                    <a:pt x="514350" y="87559"/>
                  </a:lnTo>
                  <a:cubicBezTo>
                    <a:pt x="574675" y="84384"/>
                    <a:pt x="635165" y="83503"/>
                    <a:pt x="695325" y="78034"/>
                  </a:cubicBezTo>
                  <a:cubicBezTo>
                    <a:pt x="705324" y="77125"/>
                    <a:pt x="714920" y="72999"/>
                    <a:pt x="723900" y="68509"/>
                  </a:cubicBezTo>
                  <a:cubicBezTo>
                    <a:pt x="734139" y="63389"/>
                    <a:pt x="752475" y="49459"/>
                    <a:pt x="752475" y="49459"/>
                  </a:cubicBezTo>
                </a:path>
              </a:pathLst>
            </a:custGeom>
            <a:noFill/>
            <a:ln w="38100" cap="flat" cmpd="sng" algn="ctr">
              <a:solidFill>
                <a:srgbClr val="E7E6E6"/>
              </a:solidFill>
              <a:prstDash val="soli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mn-cs"/>
              </a:endParaRPr>
            </a:p>
          </p:txBody>
        </p:sp>
        <p:sp>
          <p:nvSpPr>
            <p:cNvPr id="158" name="Freeform 110">
              <a:extLst>
                <a:ext uri="{FF2B5EF4-FFF2-40B4-BE49-F238E27FC236}">
                  <a16:creationId xmlns:a16="http://schemas.microsoft.com/office/drawing/2014/main" id="{5C88DEE5-2C85-49E0-A7A7-0240F36EFF4F}"/>
                </a:ext>
              </a:extLst>
            </p:cNvPr>
            <p:cNvSpPr/>
            <p:nvPr/>
          </p:nvSpPr>
          <p:spPr>
            <a:xfrm rot="6798887" flipV="1">
              <a:off x="11331054" y="2476949"/>
              <a:ext cx="366903" cy="61436"/>
            </a:xfrm>
            <a:custGeom>
              <a:avLst/>
              <a:gdLst>
                <a:gd name="connsiteX0" fmla="*/ 0 w 752475"/>
                <a:gd name="connsiteY0" fmla="*/ 30409 h 87559"/>
                <a:gd name="connsiteX1" fmla="*/ 142875 w 752475"/>
                <a:gd name="connsiteY1" fmla="*/ 1834 h 87559"/>
                <a:gd name="connsiteX2" fmla="*/ 285750 w 752475"/>
                <a:gd name="connsiteY2" fmla="*/ 11359 h 87559"/>
                <a:gd name="connsiteX3" fmla="*/ 314325 w 752475"/>
                <a:gd name="connsiteY3" fmla="*/ 20884 h 87559"/>
                <a:gd name="connsiteX4" fmla="*/ 400050 w 752475"/>
                <a:gd name="connsiteY4" fmla="*/ 39934 h 87559"/>
                <a:gd name="connsiteX5" fmla="*/ 485775 w 752475"/>
                <a:gd name="connsiteY5" fmla="*/ 78034 h 87559"/>
                <a:gd name="connsiteX6" fmla="*/ 514350 w 752475"/>
                <a:gd name="connsiteY6" fmla="*/ 87559 h 87559"/>
                <a:gd name="connsiteX7" fmla="*/ 695325 w 752475"/>
                <a:gd name="connsiteY7" fmla="*/ 78034 h 87559"/>
                <a:gd name="connsiteX8" fmla="*/ 723900 w 752475"/>
                <a:gd name="connsiteY8" fmla="*/ 68509 h 87559"/>
                <a:gd name="connsiteX9" fmla="*/ 752475 w 752475"/>
                <a:gd name="connsiteY9" fmla="*/ 49459 h 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475" h="87559">
                  <a:moveTo>
                    <a:pt x="0" y="30409"/>
                  </a:moveTo>
                  <a:cubicBezTo>
                    <a:pt x="43134" y="19626"/>
                    <a:pt x="104953" y="3293"/>
                    <a:pt x="142875" y="1834"/>
                  </a:cubicBezTo>
                  <a:cubicBezTo>
                    <a:pt x="190570" y="0"/>
                    <a:pt x="238125" y="8184"/>
                    <a:pt x="285750" y="11359"/>
                  </a:cubicBezTo>
                  <a:cubicBezTo>
                    <a:pt x="295275" y="14534"/>
                    <a:pt x="304671" y="18126"/>
                    <a:pt x="314325" y="20884"/>
                  </a:cubicBezTo>
                  <a:cubicBezTo>
                    <a:pt x="345712" y="29852"/>
                    <a:pt x="367314" y="33387"/>
                    <a:pt x="400050" y="39934"/>
                  </a:cubicBezTo>
                  <a:cubicBezTo>
                    <a:pt x="445333" y="70123"/>
                    <a:pt x="417765" y="55364"/>
                    <a:pt x="485775" y="78034"/>
                  </a:cubicBezTo>
                  <a:lnTo>
                    <a:pt x="514350" y="87559"/>
                  </a:lnTo>
                  <a:cubicBezTo>
                    <a:pt x="574675" y="84384"/>
                    <a:pt x="635165" y="83503"/>
                    <a:pt x="695325" y="78034"/>
                  </a:cubicBezTo>
                  <a:cubicBezTo>
                    <a:pt x="705324" y="77125"/>
                    <a:pt x="714920" y="72999"/>
                    <a:pt x="723900" y="68509"/>
                  </a:cubicBezTo>
                  <a:cubicBezTo>
                    <a:pt x="734139" y="63389"/>
                    <a:pt x="752475" y="49459"/>
                    <a:pt x="752475" y="49459"/>
                  </a:cubicBezTo>
                </a:path>
              </a:pathLst>
            </a:custGeom>
            <a:noFill/>
            <a:ln w="38100" cap="flat" cmpd="sng" algn="ctr">
              <a:solidFill>
                <a:srgbClr val="FFC000"/>
              </a:solidFill>
              <a:prstDash val="soli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00"/>
                </a:solidFill>
                <a:effectLst/>
                <a:uLnTx/>
                <a:uFillTx/>
                <a:latin typeface="Verdana"/>
                <a:ea typeface="+mn-ea"/>
                <a:cs typeface="+mn-cs"/>
              </a:endParaRPr>
            </a:p>
          </p:txBody>
        </p:sp>
        <p:sp>
          <p:nvSpPr>
            <p:cNvPr id="159" name="Freeform 110">
              <a:extLst>
                <a:ext uri="{FF2B5EF4-FFF2-40B4-BE49-F238E27FC236}">
                  <a16:creationId xmlns:a16="http://schemas.microsoft.com/office/drawing/2014/main" id="{7AF6D415-AD77-4FD2-BEF2-8279D7DC386E}"/>
                </a:ext>
              </a:extLst>
            </p:cNvPr>
            <p:cNvSpPr/>
            <p:nvPr/>
          </p:nvSpPr>
          <p:spPr>
            <a:xfrm rot="4426850" flipV="1">
              <a:off x="11183611" y="2614129"/>
              <a:ext cx="366903" cy="61436"/>
            </a:xfrm>
            <a:custGeom>
              <a:avLst/>
              <a:gdLst>
                <a:gd name="connsiteX0" fmla="*/ 0 w 752475"/>
                <a:gd name="connsiteY0" fmla="*/ 30409 h 87559"/>
                <a:gd name="connsiteX1" fmla="*/ 142875 w 752475"/>
                <a:gd name="connsiteY1" fmla="*/ 1834 h 87559"/>
                <a:gd name="connsiteX2" fmla="*/ 285750 w 752475"/>
                <a:gd name="connsiteY2" fmla="*/ 11359 h 87559"/>
                <a:gd name="connsiteX3" fmla="*/ 314325 w 752475"/>
                <a:gd name="connsiteY3" fmla="*/ 20884 h 87559"/>
                <a:gd name="connsiteX4" fmla="*/ 400050 w 752475"/>
                <a:gd name="connsiteY4" fmla="*/ 39934 h 87559"/>
                <a:gd name="connsiteX5" fmla="*/ 485775 w 752475"/>
                <a:gd name="connsiteY5" fmla="*/ 78034 h 87559"/>
                <a:gd name="connsiteX6" fmla="*/ 514350 w 752475"/>
                <a:gd name="connsiteY6" fmla="*/ 87559 h 87559"/>
                <a:gd name="connsiteX7" fmla="*/ 695325 w 752475"/>
                <a:gd name="connsiteY7" fmla="*/ 78034 h 87559"/>
                <a:gd name="connsiteX8" fmla="*/ 723900 w 752475"/>
                <a:gd name="connsiteY8" fmla="*/ 68509 h 87559"/>
                <a:gd name="connsiteX9" fmla="*/ 752475 w 752475"/>
                <a:gd name="connsiteY9" fmla="*/ 49459 h 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475" h="87559">
                  <a:moveTo>
                    <a:pt x="0" y="30409"/>
                  </a:moveTo>
                  <a:cubicBezTo>
                    <a:pt x="43134" y="19626"/>
                    <a:pt x="104953" y="3293"/>
                    <a:pt x="142875" y="1834"/>
                  </a:cubicBezTo>
                  <a:cubicBezTo>
                    <a:pt x="190570" y="0"/>
                    <a:pt x="238125" y="8184"/>
                    <a:pt x="285750" y="11359"/>
                  </a:cubicBezTo>
                  <a:cubicBezTo>
                    <a:pt x="295275" y="14534"/>
                    <a:pt x="304671" y="18126"/>
                    <a:pt x="314325" y="20884"/>
                  </a:cubicBezTo>
                  <a:cubicBezTo>
                    <a:pt x="345712" y="29852"/>
                    <a:pt x="367314" y="33387"/>
                    <a:pt x="400050" y="39934"/>
                  </a:cubicBezTo>
                  <a:cubicBezTo>
                    <a:pt x="445333" y="70123"/>
                    <a:pt x="417765" y="55364"/>
                    <a:pt x="485775" y="78034"/>
                  </a:cubicBezTo>
                  <a:lnTo>
                    <a:pt x="514350" y="87559"/>
                  </a:lnTo>
                  <a:cubicBezTo>
                    <a:pt x="574675" y="84384"/>
                    <a:pt x="635165" y="83503"/>
                    <a:pt x="695325" y="78034"/>
                  </a:cubicBezTo>
                  <a:cubicBezTo>
                    <a:pt x="705324" y="77125"/>
                    <a:pt x="714920" y="72999"/>
                    <a:pt x="723900" y="68509"/>
                  </a:cubicBezTo>
                  <a:cubicBezTo>
                    <a:pt x="734139" y="63389"/>
                    <a:pt x="752475" y="49459"/>
                    <a:pt x="752475" y="49459"/>
                  </a:cubicBezTo>
                </a:path>
              </a:pathLst>
            </a:custGeom>
            <a:noFill/>
            <a:ln w="38100" cap="flat" cmpd="sng" algn="ctr">
              <a:solidFill>
                <a:srgbClr val="FFC000"/>
              </a:solidFill>
              <a:prstDash val="soli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00"/>
                </a:solidFill>
                <a:effectLst/>
                <a:uLnTx/>
                <a:uFillTx/>
                <a:latin typeface="Verdana"/>
                <a:ea typeface="+mn-ea"/>
                <a:cs typeface="+mn-cs"/>
              </a:endParaRPr>
            </a:p>
          </p:txBody>
        </p:sp>
        <p:sp>
          <p:nvSpPr>
            <p:cNvPr id="160" name="Isosceles Triangle 159">
              <a:extLst>
                <a:ext uri="{FF2B5EF4-FFF2-40B4-BE49-F238E27FC236}">
                  <a16:creationId xmlns:a16="http://schemas.microsoft.com/office/drawing/2014/main" id="{503D4D0F-F203-446F-9E3E-63C12B2381ED}"/>
                </a:ext>
              </a:extLst>
            </p:cNvPr>
            <p:cNvSpPr/>
            <p:nvPr/>
          </p:nvSpPr>
          <p:spPr bwMode="auto">
            <a:xfrm rot="10800000">
              <a:off x="11423519" y="1910236"/>
              <a:ext cx="126804" cy="126718"/>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61" name="Isosceles Triangle 160">
              <a:extLst>
                <a:ext uri="{FF2B5EF4-FFF2-40B4-BE49-F238E27FC236}">
                  <a16:creationId xmlns:a16="http://schemas.microsoft.com/office/drawing/2014/main" id="{C12FF5C1-5E94-4923-8610-F1BDADFD6ADD}"/>
                </a:ext>
              </a:extLst>
            </p:cNvPr>
            <p:cNvSpPr/>
            <p:nvPr/>
          </p:nvSpPr>
          <p:spPr bwMode="auto">
            <a:xfrm rot="10800000">
              <a:off x="11221021" y="2302986"/>
              <a:ext cx="126804" cy="126718"/>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62" name="Isosceles Triangle 161">
              <a:extLst>
                <a:ext uri="{FF2B5EF4-FFF2-40B4-BE49-F238E27FC236}">
                  <a16:creationId xmlns:a16="http://schemas.microsoft.com/office/drawing/2014/main" id="{88C50581-9684-4F37-8587-B8443175BBB5}"/>
                </a:ext>
              </a:extLst>
            </p:cNvPr>
            <p:cNvSpPr/>
            <p:nvPr/>
          </p:nvSpPr>
          <p:spPr bwMode="auto">
            <a:xfrm rot="10800000">
              <a:off x="11276115" y="1850592"/>
              <a:ext cx="126804" cy="126718"/>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63" name="Isosceles Triangle 162">
              <a:extLst>
                <a:ext uri="{FF2B5EF4-FFF2-40B4-BE49-F238E27FC236}">
                  <a16:creationId xmlns:a16="http://schemas.microsoft.com/office/drawing/2014/main" id="{9C50EE51-2A09-43C0-A0D4-61C8FAA01B21}"/>
                </a:ext>
              </a:extLst>
            </p:cNvPr>
            <p:cNvSpPr/>
            <p:nvPr/>
          </p:nvSpPr>
          <p:spPr bwMode="auto">
            <a:xfrm rot="10800000">
              <a:off x="11214810" y="2047550"/>
              <a:ext cx="126804" cy="126718"/>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grpSp>
      <p:sp>
        <p:nvSpPr>
          <p:cNvPr id="164" name="Oval 163">
            <a:extLst>
              <a:ext uri="{FF2B5EF4-FFF2-40B4-BE49-F238E27FC236}">
                <a16:creationId xmlns:a16="http://schemas.microsoft.com/office/drawing/2014/main" id="{514CB158-4A54-4D6E-9CF2-B5EC7D770F85}"/>
              </a:ext>
            </a:extLst>
          </p:cNvPr>
          <p:cNvSpPr/>
          <p:nvPr/>
        </p:nvSpPr>
        <p:spPr bwMode="auto">
          <a:xfrm>
            <a:off x="11352812" y="5489865"/>
            <a:ext cx="106124" cy="105191"/>
          </a:xfrm>
          <a:prstGeom prst="ellipse">
            <a:avLst/>
          </a:prstGeom>
          <a:solidFill>
            <a:srgbClr val="FF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65" name="Oval 164">
            <a:extLst>
              <a:ext uri="{FF2B5EF4-FFF2-40B4-BE49-F238E27FC236}">
                <a16:creationId xmlns:a16="http://schemas.microsoft.com/office/drawing/2014/main" id="{AD1D9DD9-0AF6-4EC8-91F2-2405D842D7EA}"/>
              </a:ext>
            </a:extLst>
          </p:cNvPr>
          <p:cNvSpPr/>
          <p:nvPr/>
        </p:nvSpPr>
        <p:spPr bwMode="auto">
          <a:xfrm>
            <a:off x="11357354" y="5224336"/>
            <a:ext cx="106124" cy="105191"/>
          </a:xfrm>
          <a:prstGeom prst="ellipse">
            <a:avLst/>
          </a:prstGeom>
          <a:solidFill>
            <a:srgbClr val="FF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66" name="Oval 165">
            <a:extLst>
              <a:ext uri="{FF2B5EF4-FFF2-40B4-BE49-F238E27FC236}">
                <a16:creationId xmlns:a16="http://schemas.microsoft.com/office/drawing/2014/main" id="{53DEF870-DB21-445F-B24D-C83EF864004F}"/>
              </a:ext>
            </a:extLst>
          </p:cNvPr>
          <p:cNvSpPr/>
          <p:nvPr/>
        </p:nvSpPr>
        <p:spPr bwMode="auto">
          <a:xfrm>
            <a:off x="11420189" y="5031894"/>
            <a:ext cx="106124" cy="105191"/>
          </a:xfrm>
          <a:prstGeom prst="ellipse">
            <a:avLst/>
          </a:prstGeom>
          <a:solidFill>
            <a:srgbClr val="FF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67" name="Oval 166">
            <a:extLst>
              <a:ext uri="{FF2B5EF4-FFF2-40B4-BE49-F238E27FC236}">
                <a16:creationId xmlns:a16="http://schemas.microsoft.com/office/drawing/2014/main" id="{FE827CB9-01B8-4CAE-96B7-9EDA5E033ADD}"/>
              </a:ext>
            </a:extLst>
          </p:cNvPr>
          <p:cNvSpPr/>
          <p:nvPr/>
        </p:nvSpPr>
        <p:spPr bwMode="auto">
          <a:xfrm>
            <a:off x="11590196" y="5093305"/>
            <a:ext cx="106124" cy="105191"/>
          </a:xfrm>
          <a:prstGeom prst="ellipse">
            <a:avLst/>
          </a:prstGeom>
          <a:solidFill>
            <a:srgbClr val="FF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70" name="Rectangle 169">
            <a:extLst>
              <a:ext uri="{FF2B5EF4-FFF2-40B4-BE49-F238E27FC236}">
                <a16:creationId xmlns:a16="http://schemas.microsoft.com/office/drawing/2014/main" id="{DEC69933-47AA-4AC9-B66E-AB65EBDE12D5}"/>
              </a:ext>
            </a:extLst>
          </p:cNvPr>
          <p:cNvSpPr/>
          <p:nvPr/>
        </p:nvSpPr>
        <p:spPr>
          <a:xfrm>
            <a:off x="9275318" y="4903894"/>
            <a:ext cx="166847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000000"/>
                </a:solidFill>
                <a:latin typeface="Calibri"/>
              </a:rPr>
              <a:t>PBS/SDS washing</a:t>
            </a:r>
            <a:endParaRPr kumimoji="0" lang="en-US" sz="16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189" name="Picture 188">
            <a:extLst>
              <a:ext uri="{FF2B5EF4-FFF2-40B4-BE49-F238E27FC236}">
                <a16:creationId xmlns:a16="http://schemas.microsoft.com/office/drawing/2014/main" id="{82B38961-75DC-46E6-BEDD-0B8846F7DDBC}"/>
              </a:ext>
            </a:extLst>
          </p:cNvPr>
          <p:cNvPicPr>
            <a:picLocks noChangeAspect="1"/>
          </p:cNvPicPr>
          <p:nvPr/>
        </p:nvPicPr>
        <p:blipFill>
          <a:blip r:embed="rId2" cstate="print">
            <a:duotone>
              <a:prstClr val="black"/>
              <a:srgbClr val="ED7D31">
                <a:tint val="45000"/>
                <a:satMod val="400000"/>
              </a:srgbClr>
            </a:duotone>
            <a:extLst>
              <a:ext uri="{28A0092B-C50C-407E-A947-70E740481C1C}">
                <a14:useLocalDpi xmlns:a14="http://schemas.microsoft.com/office/drawing/2010/main" val="0"/>
              </a:ext>
            </a:extLst>
          </a:blip>
          <a:stretch>
            <a:fillRect/>
          </a:stretch>
        </p:blipFill>
        <p:spPr>
          <a:xfrm>
            <a:off x="7848177" y="4625962"/>
            <a:ext cx="1185276" cy="1538296"/>
          </a:xfrm>
          <a:prstGeom prst="rect">
            <a:avLst/>
          </a:prstGeom>
        </p:spPr>
      </p:pic>
      <p:sp>
        <p:nvSpPr>
          <p:cNvPr id="190" name="Freeform 110">
            <a:extLst>
              <a:ext uri="{FF2B5EF4-FFF2-40B4-BE49-F238E27FC236}">
                <a16:creationId xmlns:a16="http://schemas.microsoft.com/office/drawing/2014/main" id="{88AC249F-A98C-44FF-9BA9-A4AFADE69C86}"/>
              </a:ext>
            </a:extLst>
          </p:cNvPr>
          <p:cNvSpPr/>
          <p:nvPr/>
        </p:nvSpPr>
        <p:spPr>
          <a:xfrm rot="4426850" flipV="1">
            <a:off x="8703556" y="5561191"/>
            <a:ext cx="366903" cy="61436"/>
          </a:xfrm>
          <a:custGeom>
            <a:avLst/>
            <a:gdLst>
              <a:gd name="connsiteX0" fmla="*/ 0 w 752475"/>
              <a:gd name="connsiteY0" fmla="*/ 30409 h 87559"/>
              <a:gd name="connsiteX1" fmla="*/ 142875 w 752475"/>
              <a:gd name="connsiteY1" fmla="*/ 1834 h 87559"/>
              <a:gd name="connsiteX2" fmla="*/ 285750 w 752475"/>
              <a:gd name="connsiteY2" fmla="*/ 11359 h 87559"/>
              <a:gd name="connsiteX3" fmla="*/ 314325 w 752475"/>
              <a:gd name="connsiteY3" fmla="*/ 20884 h 87559"/>
              <a:gd name="connsiteX4" fmla="*/ 400050 w 752475"/>
              <a:gd name="connsiteY4" fmla="*/ 39934 h 87559"/>
              <a:gd name="connsiteX5" fmla="*/ 485775 w 752475"/>
              <a:gd name="connsiteY5" fmla="*/ 78034 h 87559"/>
              <a:gd name="connsiteX6" fmla="*/ 514350 w 752475"/>
              <a:gd name="connsiteY6" fmla="*/ 87559 h 87559"/>
              <a:gd name="connsiteX7" fmla="*/ 695325 w 752475"/>
              <a:gd name="connsiteY7" fmla="*/ 78034 h 87559"/>
              <a:gd name="connsiteX8" fmla="*/ 723900 w 752475"/>
              <a:gd name="connsiteY8" fmla="*/ 68509 h 87559"/>
              <a:gd name="connsiteX9" fmla="*/ 752475 w 752475"/>
              <a:gd name="connsiteY9" fmla="*/ 49459 h 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475" h="87559">
                <a:moveTo>
                  <a:pt x="0" y="30409"/>
                </a:moveTo>
                <a:cubicBezTo>
                  <a:pt x="43134" y="19626"/>
                  <a:pt x="104953" y="3293"/>
                  <a:pt x="142875" y="1834"/>
                </a:cubicBezTo>
                <a:cubicBezTo>
                  <a:pt x="190570" y="0"/>
                  <a:pt x="238125" y="8184"/>
                  <a:pt x="285750" y="11359"/>
                </a:cubicBezTo>
                <a:cubicBezTo>
                  <a:pt x="295275" y="14534"/>
                  <a:pt x="304671" y="18126"/>
                  <a:pt x="314325" y="20884"/>
                </a:cubicBezTo>
                <a:cubicBezTo>
                  <a:pt x="345712" y="29852"/>
                  <a:pt x="367314" y="33387"/>
                  <a:pt x="400050" y="39934"/>
                </a:cubicBezTo>
                <a:cubicBezTo>
                  <a:pt x="445333" y="70123"/>
                  <a:pt x="417765" y="55364"/>
                  <a:pt x="485775" y="78034"/>
                </a:cubicBezTo>
                <a:lnTo>
                  <a:pt x="514350" y="87559"/>
                </a:lnTo>
                <a:cubicBezTo>
                  <a:pt x="574675" y="84384"/>
                  <a:pt x="635165" y="83503"/>
                  <a:pt x="695325" y="78034"/>
                </a:cubicBezTo>
                <a:cubicBezTo>
                  <a:pt x="705324" y="77125"/>
                  <a:pt x="714920" y="72999"/>
                  <a:pt x="723900" y="68509"/>
                </a:cubicBezTo>
                <a:cubicBezTo>
                  <a:pt x="734139" y="63389"/>
                  <a:pt x="752475" y="49459"/>
                  <a:pt x="752475" y="49459"/>
                </a:cubicBezTo>
              </a:path>
            </a:pathLst>
          </a:custGeom>
          <a:noFill/>
          <a:ln w="38100" cap="flat" cmpd="sng" algn="ctr">
            <a:solidFill>
              <a:srgbClr val="FF0000"/>
            </a:solidFill>
            <a:prstDash val="soli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mn-cs"/>
            </a:endParaRPr>
          </a:p>
        </p:txBody>
      </p:sp>
      <p:sp>
        <p:nvSpPr>
          <p:cNvPr id="193" name="Freeform 110">
            <a:extLst>
              <a:ext uri="{FF2B5EF4-FFF2-40B4-BE49-F238E27FC236}">
                <a16:creationId xmlns:a16="http://schemas.microsoft.com/office/drawing/2014/main" id="{90FB9A23-F1CC-40E7-93EA-3FB12D3C9B39}"/>
              </a:ext>
            </a:extLst>
          </p:cNvPr>
          <p:cNvSpPr/>
          <p:nvPr/>
        </p:nvSpPr>
        <p:spPr>
          <a:xfrm rot="4426850" flipV="1">
            <a:off x="8662356" y="5644907"/>
            <a:ext cx="366903" cy="61436"/>
          </a:xfrm>
          <a:custGeom>
            <a:avLst/>
            <a:gdLst>
              <a:gd name="connsiteX0" fmla="*/ 0 w 752475"/>
              <a:gd name="connsiteY0" fmla="*/ 30409 h 87559"/>
              <a:gd name="connsiteX1" fmla="*/ 142875 w 752475"/>
              <a:gd name="connsiteY1" fmla="*/ 1834 h 87559"/>
              <a:gd name="connsiteX2" fmla="*/ 285750 w 752475"/>
              <a:gd name="connsiteY2" fmla="*/ 11359 h 87559"/>
              <a:gd name="connsiteX3" fmla="*/ 314325 w 752475"/>
              <a:gd name="connsiteY3" fmla="*/ 20884 h 87559"/>
              <a:gd name="connsiteX4" fmla="*/ 400050 w 752475"/>
              <a:gd name="connsiteY4" fmla="*/ 39934 h 87559"/>
              <a:gd name="connsiteX5" fmla="*/ 485775 w 752475"/>
              <a:gd name="connsiteY5" fmla="*/ 78034 h 87559"/>
              <a:gd name="connsiteX6" fmla="*/ 514350 w 752475"/>
              <a:gd name="connsiteY6" fmla="*/ 87559 h 87559"/>
              <a:gd name="connsiteX7" fmla="*/ 695325 w 752475"/>
              <a:gd name="connsiteY7" fmla="*/ 78034 h 87559"/>
              <a:gd name="connsiteX8" fmla="*/ 723900 w 752475"/>
              <a:gd name="connsiteY8" fmla="*/ 68509 h 87559"/>
              <a:gd name="connsiteX9" fmla="*/ 752475 w 752475"/>
              <a:gd name="connsiteY9" fmla="*/ 49459 h 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475" h="87559">
                <a:moveTo>
                  <a:pt x="0" y="30409"/>
                </a:moveTo>
                <a:cubicBezTo>
                  <a:pt x="43134" y="19626"/>
                  <a:pt x="104953" y="3293"/>
                  <a:pt x="142875" y="1834"/>
                </a:cubicBezTo>
                <a:cubicBezTo>
                  <a:pt x="190570" y="0"/>
                  <a:pt x="238125" y="8184"/>
                  <a:pt x="285750" y="11359"/>
                </a:cubicBezTo>
                <a:cubicBezTo>
                  <a:pt x="295275" y="14534"/>
                  <a:pt x="304671" y="18126"/>
                  <a:pt x="314325" y="20884"/>
                </a:cubicBezTo>
                <a:cubicBezTo>
                  <a:pt x="345712" y="29852"/>
                  <a:pt x="367314" y="33387"/>
                  <a:pt x="400050" y="39934"/>
                </a:cubicBezTo>
                <a:cubicBezTo>
                  <a:pt x="445333" y="70123"/>
                  <a:pt x="417765" y="55364"/>
                  <a:pt x="485775" y="78034"/>
                </a:cubicBezTo>
                <a:lnTo>
                  <a:pt x="514350" y="87559"/>
                </a:lnTo>
                <a:cubicBezTo>
                  <a:pt x="574675" y="84384"/>
                  <a:pt x="635165" y="83503"/>
                  <a:pt x="695325" y="78034"/>
                </a:cubicBezTo>
                <a:cubicBezTo>
                  <a:pt x="705324" y="77125"/>
                  <a:pt x="714920" y="72999"/>
                  <a:pt x="723900" y="68509"/>
                </a:cubicBezTo>
                <a:cubicBezTo>
                  <a:pt x="734139" y="63389"/>
                  <a:pt x="752475" y="49459"/>
                  <a:pt x="752475" y="49459"/>
                </a:cubicBezTo>
              </a:path>
            </a:pathLst>
          </a:custGeom>
          <a:noFill/>
          <a:ln w="38100" cap="flat" cmpd="sng" algn="ctr">
            <a:solidFill>
              <a:srgbClr val="002060"/>
            </a:solidFill>
            <a:prstDash val="soli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mn-cs"/>
            </a:endParaRPr>
          </a:p>
        </p:txBody>
      </p:sp>
      <p:sp>
        <p:nvSpPr>
          <p:cNvPr id="194" name="Freeform 110">
            <a:extLst>
              <a:ext uri="{FF2B5EF4-FFF2-40B4-BE49-F238E27FC236}">
                <a16:creationId xmlns:a16="http://schemas.microsoft.com/office/drawing/2014/main" id="{199B16EE-CFFC-48AD-A62A-34E24B620B7D}"/>
              </a:ext>
            </a:extLst>
          </p:cNvPr>
          <p:cNvSpPr/>
          <p:nvPr/>
        </p:nvSpPr>
        <p:spPr>
          <a:xfrm rot="4426850" flipV="1">
            <a:off x="8536907" y="5836967"/>
            <a:ext cx="366903" cy="61436"/>
          </a:xfrm>
          <a:custGeom>
            <a:avLst/>
            <a:gdLst>
              <a:gd name="connsiteX0" fmla="*/ 0 w 752475"/>
              <a:gd name="connsiteY0" fmla="*/ 30409 h 87559"/>
              <a:gd name="connsiteX1" fmla="*/ 142875 w 752475"/>
              <a:gd name="connsiteY1" fmla="*/ 1834 h 87559"/>
              <a:gd name="connsiteX2" fmla="*/ 285750 w 752475"/>
              <a:gd name="connsiteY2" fmla="*/ 11359 h 87559"/>
              <a:gd name="connsiteX3" fmla="*/ 314325 w 752475"/>
              <a:gd name="connsiteY3" fmla="*/ 20884 h 87559"/>
              <a:gd name="connsiteX4" fmla="*/ 400050 w 752475"/>
              <a:gd name="connsiteY4" fmla="*/ 39934 h 87559"/>
              <a:gd name="connsiteX5" fmla="*/ 485775 w 752475"/>
              <a:gd name="connsiteY5" fmla="*/ 78034 h 87559"/>
              <a:gd name="connsiteX6" fmla="*/ 514350 w 752475"/>
              <a:gd name="connsiteY6" fmla="*/ 87559 h 87559"/>
              <a:gd name="connsiteX7" fmla="*/ 695325 w 752475"/>
              <a:gd name="connsiteY7" fmla="*/ 78034 h 87559"/>
              <a:gd name="connsiteX8" fmla="*/ 723900 w 752475"/>
              <a:gd name="connsiteY8" fmla="*/ 68509 h 87559"/>
              <a:gd name="connsiteX9" fmla="*/ 752475 w 752475"/>
              <a:gd name="connsiteY9" fmla="*/ 49459 h 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475" h="87559">
                <a:moveTo>
                  <a:pt x="0" y="30409"/>
                </a:moveTo>
                <a:cubicBezTo>
                  <a:pt x="43134" y="19626"/>
                  <a:pt x="104953" y="3293"/>
                  <a:pt x="142875" y="1834"/>
                </a:cubicBezTo>
                <a:cubicBezTo>
                  <a:pt x="190570" y="0"/>
                  <a:pt x="238125" y="8184"/>
                  <a:pt x="285750" y="11359"/>
                </a:cubicBezTo>
                <a:cubicBezTo>
                  <a:pt x="295275" y="14534"/>
                  <a:pt x="304671" y="18126"/>
                  <a:pt x="314325" y="20884"/>
                </a:cubicBezTo>
                <a:cubicBezTo>
                  <a:pt x="345712" y="29852"/>
                  <a:pt x="367314" y="33387"/>
                  <a:pt x="400050" y="39934"/>
                </a:cubicBezTo>
                <a:cubicBezTo>
                  <a:pt x="445333" y="70123"/>
                  <a:pt x="417765" y="55364"/>
                  <a:pt x="485775" y="78034"/>
                </a:cubicBezTo>
                <a:lnTo>
                  <a:pt x="514350" y="87559"/>
                </a:lnTo>
                <a:cubicBezTo>
                  <a:pt x="574675" y="84384"/>
                  <a:pt x="635165" y="83503"/>
                  <a:pt x="695325" y="78034"/>
                </a:cubicBezTo>
                <a:cubicBezTo>
                  <a:pt x="705324" y="77125"/>
                  <a:pt x="714920" y="72999"/>
                  <a:pt x="723900" y="68509"/>
                </a:cubicBezTo>
                <a:cubicBezTo>
                  <a:pt x="734139" y="63389"/>
                  <a:pt x="752475" y="49459"/>
                  <a:pt x="752475" y="49459"/>
                </a:cubicBezTo>
              </a:path>
            </a:pathLst>
          </a:custGeom>
          <a:noFill/>
          <a:ln w="38100" cap="flat" cmpd="sng" algn="ctr">
            <a:solidFill>
              <a:srgbClr val="92D050"/>
            </a:solidFill>
            <a:prstDash val="soli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mn-cs"/>
            </a:endParaRPr>
          </a:p>
        </p:txBody>
      </p:sp>
      <p:sp>
        <p:nvSpPr>
          <p:cNvPr id="196" name="Freeform 110">
            <a:extLst>
              <a:ext uri="{FF2B5EF4-FFF2-40B4-BE49-F238E27FC236}">
                <a16:creationId xmlns:a16="http://schemas.microsoft.com/office/drawing/2014/main" id="{BA5D2E43-44E0-4E5E-A545-AD98A74B33BA}"/>
              </a:ext>
            </a:extLst>
          </p:cNvPr>
          <p:cNvSpPr/>
          <p:nvPr/>
        </p:nvSpPr>
        <p:spPr>
          <a:xfrm rot="4426850" flipV="1">
            <a:off x="8550192" y="5554582"/>
            <a:ext cx="366903" cy="61436"/>
          </a:xfrm>
          <a:custGeom>
            <a:avLst/>
            <a:gdLst>
              <a:gd name="connsiteX0" fmla="*/ 0 w 752475"/>
              <a:gd name="connsiteY0" fmla="*/ 30409 h 87559"/>
              <a:gd name="connsiteX1" fmla="*/ 142875 w 752475"/>
              <a:gd name="connsiteY1" fmla="*/ 1834 h 87559"/>
              <a:gd name="connsiteX2" fmla="*/ 285750 w 752475"/>
              <a:gd name="connsiteY2" fmla="*/ 11359 h 87559"/>
              <a:gd name="connsiteX3" fmla="*/ 314325 w 752475"/>
              <a:gd name="connsiteY3" fmla="*/ 20884 h 87559"/>
              <a:gd name="connsiteX4" fmla="*/ 400050 w 752475"/>
              <a:gd name="connsiteY4" fmla="*/ 39934 h 87559"/>
              <a:gd name="connsiteX5" fmla="*/ 485775 w 752475"/>
              <a:gd name="connsiteY5" fmla="*/ 78034 h 87559"/>
              <a:gd name="connsiteX6" fmla="*/ 514350 w 752475"/>
              <a:gd name="connsiteY6" fmla="*/ 87559 h 87559"/>
              <a:gd name="connsiteX7" fmla="*/ 695325 w 752475"/>
              <a:gd name="connsiteY7" fmla="*/ 78034 h 87559"/>
              <a:gd name="connsiteX8" fmla="*/ 723900 w 752475"/>
              <a:gd name="connsiteY8" fmla="*/ 68509 h 87559"/>
              <a:gd name="connsiteX9" fmla="*/ 752475 w 752475"/>
              <a:gd name="connsiteY9" fmla="*/ 49459 h 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475" h="87559">
                <a:moveTo>
                  <a:pt x="0" y="30409"/>
                </a:moveTo>
                <a:cubicBezTo>
                  <a:pt x="43134" y="19626"/>
                  <a:pt x="104953" y="3293"/>
                  <a:pt x="142875" y="1834"/>
                </a:cubicBezTo>
                <a:cubicBezTo>
                  <a:pt x="190570" y="0"/>
                  <a:pt x="238125" y="8184"/>
                  <a:pt x="285750" y="11359"/>
                </a:cubicBezTo>
                <a:cubicBezTo>
                  <a:pt x="295275" y="14534"/>
                  <a:pt x="304671" y="18126"/>
                  <a:pt x="314325" y="20884"/>
                </a:cubicBezTo>
                <a:cubicBezTo>
                  <a:pt x="345712" y="29852"/>
                  <a:pt x="367314" y="33387"/>
                  <a:pt x="400050" y="39934"/>
                </a:cubicBezTo>
                <a:cubicBezTo>
                  <a:pt x="445333" y="70123"/>
                  <a:pt x="417765" y="55364"/>
                  <a:pt x="485775" y="78034"/>
                </a:cubicBezTo>
                <a:lnTo>
                  <a:pt x="514350" y="87559"/>
                </a:lnTo>
                <a:cubicBezTo>
                  <a:pt x="574675" y="84384"/>
                  <a:pt x="635165" y="83503"/>
                  <a:pt x="695325" y="78034"/>
                </a:cubicBezTo>
                <a:cubicBezTo>
                  <a:pt x="705324" y="77125"/>
                  <a:pt x="714920" y="72999"/>
                  <a:pt x="723900" y="68509"/>
                </a:cubicBezTo>
                <a:cubicBezTo>
                  <a:pt x="734139" y="63389"/>
                  <a:pt x="752475" y="49459"/>
                  <a:pt x="752475" y="49459"/>
                </a:cubicBezTo>
              </a:path>
            </a:pathLst>
          </a:custGeom>
          <a:noFill/>
          <a:ln w="38100" cap="flat" cmpd="sng" algn="ctr">
            <a:solidFill>
              <a:srgbClr val="002060"/>
            </a:solidFill>
            <a:prstDash val="soli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mn-cs"/>
            </a:endParaRPr>
          </a:p>
        </p:txBody>
      </p:sp>
      <p:sp>
        <p:nvSpPr>
          <p:cNvPr id="200" name="Isosceles Triangle 199">
            <a:extLst>
              <a:ext uri="{FF2B5EF4-FFF2-40B4-BE49-F238E27FC236}">
                <a16:creationId xmlns:a16="http://schemas.microsoft.com/office/drawing/2014/main" id="{5E4345F1-7D86-4D82-9517-80968A70F8D1}"/>
              </a:ext>
            </a:extLst>
          </p:cNvPr>
          <p:cNvSpPr/>
          <p:nvPr/>
        </p:nvSpPr>
        <p:spPr bwMode="auto">
          <a:xfrm rot="10800000">
            <a:off x="8609543" y="5611963"/>
            <a:ext cx="126804" cy="126718"/>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01" name="Isosceles Triangle 200">
            <a:extLst>
              <a:ext uri="{FF2B5EF4-FFF2-40B4-BE49-F238E27FC236}">
                <a16:creationId xmlns:a16="http://schemas.microsoft.com/office/drawing/2014/main" id="{6C484CBF-A358-4DEE-B7D1-7BDC15921D7A}"/>
              </a:ext>
            </a:extLst>
          </p:cNvPr>
          <p:cNvSpPr/>
          <p:nvPr/>
        </p:nvSpPr>
        <p:spPr bwMode="auto">
          <a:xfrm rot="10800000">
            <a:off x="8598637" y="5317730"/>
            <a:ext cx="126804" cy="126718"/>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02" name="Isosceles Triangle 201">
            <a:extLst>
              <a:ext uri="{FF2B5EF4-FFF2-40B4-BE49-F238E27FC236}">
                <a16:creationId xmlns:a16="http://schemas.microsoft.com/office/drawing/2014/main" id="{C40103B9-6D3E-4D2B-BC0A-350E21DECACD}"/>
              </a:ext>
            </a:extLst>
          </p:cNvPr>
          <p:cNvSpPr/>
          <p:nvPr/>
        </p:nvSpPr>
        <p:spPr bwMode="auto">
          <a:xfrm rot="10800000">
            <a:off x="8769265" y="5289969"/>
            <a:ext cx="126804" cy="126718"/>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03" name="Isosceles Triangle 202">
            <a:extLst>
              <a:ext uri="{FF2B5EF4-FFF2-40B4-BE49-F238E27FC236}">
                <a16:creationId xmlns:a16="http://schemas.microsoft.com/office/drawing/2014/main" id="{36E96ABF-5940-4FAD-BDDA-CB30C44DF84E}"/>
              </a:ext>
            </a:extLst>
          </p:cNvPr>
          <p:cNvSpPr/>
          <p:nvPr/>
        </p:nvSpPr>
        <p:spPr bwMode="auto">
          <a:xfrm rot="10800000">
            <a:off x="8707960" y="5486927"/>
            <a:ext cx="126804" cy="126718"/>
          </a:xfrm>
          <a:prstGeom prst="triangl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04" name="Oval 203">
            <a:extLst>
              <a:ext uri="{FF2B5EF4-FFF2-40B4-BE49-F238E27FC236}">
                <a16:creationId xmlns:a16="http://schemas.microsoft.com/office/drawing/2014/main" id="{7ADE0F1B-D271-4220-A2B1-C4EF402EA241}"/>
              </a:ext>
            </a:extLst>
          </p:cNvPr>
          <p:cNvSpPr/>
          <p:nvPr/>
        </p:nvSpPr>
        <p:spPr bwMode="auto">
          <a:xfrm>
            <a:off x="8599730" y="5220260"/>
            <a:ext cx="106124" cy="105191"/>
          </a:xfrm>
          <a:prstGeom prst="ellipse">
            <a:avLst/>
          </a:prstGeom>
          <a:solidFill>
            <a:srgbClr val="FF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05" name="Oval 204">
            <a:extLst>
              <a:ext uri="{FF2B5EF4-FFF2-40B4-BE49-F238E27FC236}">
                <a16:creationId xmlns:a16="http://schemas.microsoft.com/office/drawing/2014/main" id="{60A0181E-FF71-4A14-A337-13F69BB6A5AB}"/>
              </a:ext>
            </a:extLst>
          </p:cNvPr>
          <p:cNvSpPr/>
          <p:nvPr/>
        </p:nvSpPr>
        <p:spPr bwMode="auto">
          <a:xfrm>
            <a:off x="8712009" y="5376185"/>
            <a:ext cx="106124" cy="105191"/>
          </a:xfrm>
          <a:prstGeom prst="ellipse">
            <a:avLst/>
          </a:prstGeom>
          <a:solidFill>
            <a:srgbClr val="FF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06" name="Oval 205">
            <a:extLst>
              <a:ext uri="{FF2B5EF4-FFF2-40B4-BE49-F238E27FC236}">
                <a16:creationId xmlns:a16="http://schemas.microsoft.com/office/drawing/2014/main" id="{F4590F54-6325-4472-98CE-4C3A6E00FD36}"/>
              </a:ext>
            </a:extLst>
          </p:cNvPr>
          <p:cNvSpPr/>
          <p:nvPr/>
        </p:nvSpPr>
        <p:spPr bwMode="auto">
          <a:xfrm>
            <a:off x="8774844" y="5183743"/>
            <a:ext cx="106124" cy="105191"/>
          </a:xfrm>
          <a:prstGeom prst="ellipse">
            <a:avLst/>
          </a:prstGeom>
          <a:solidFill>
            <a:srgbClr val="FF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07" name="Oval 206">
            <a:extLst>
              <a:ext uri="{FF2B5EF4-FFF2-40B4-BE49-F238E27FC236}">
                <a16:creationId xmlns:a16="http://schemas.microsoft.com/office/drawing/2014/main" id="{51BD8CF4-BC45-495F-B6CD-273F4ADCAA1A}"/>
              </a:ext>
            </a:extLst>
          </p:cNvPr>
          <p:cNvSpPr/>
          <p:nvPr/>
        </p:nvSpPr>
        <p:spPr bwMode="auto">
          <a:xfrm>
            <a:off x="8637725" y="5507504"/>
            <a:ext cx="106124" cy="105191"/>
          </a:xfrm>
          <a:prstGeom prst="ellipse">
            <a:avLst/>
          </a:prstGeom>
          <a:solidFill>
            <a:srgbClr val="FF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09" name="Rectangle 208">
            <a:extLst>
              <a:ext uri="{FF2B5EF4-FFF2-40B4-BE49-F238E27FC236}">
                <a16:creationId xmlns:a16="http://schemas.microsoft.com/office/drawing/2014/main" id="{036AA978-DC23-41BD-9C48-7442EF84F173}"/>
              </a:ext>
            </a:extLst>
          </p:cNvPr>
          <p:cNvSpPr/>
          <p:nvPr/>
        </p:nvSpPr>
        <p:spPr>
          <a:xfrm>
            <a:off x="6598475" y="5084489"/>
            <a:ext cx="1021050"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000000"/>
                </a:solidFill>
                <a:latin typeface="Calibri"/>
              </a:rPr>
              <a:t>SDS-PAGE</a:t>
            </a:r>
            <a:endParaRPr kumimoji="0" lang="en-US" sz="1600" b="1" i="0" u="none" strike="noStrike" kern="1200" cap="none" spc="0" normalizeH="0" baseline="0" noProof="0" dirty="0">
              <a:ln>
                <a:noFill/>
              </a:ln>
              <a:solidFill>
                <a:srgbClr val="000000"/>
              </a:solidFill>
              <a:effectLst/>
              <a:uLnTx/>
              <a:uFillTx/>
              <a:latin typeface="Calibri"/>
              <a:ea typeface="+mn-ea"/>
              <a:cs typeface="+mn-cs"/>
            </a:endParaRPr>
          </a:p>
        </p:txBody>
      </p:sp>
      <p:pic>
        <p:nvPicPr>
          <p:cNvPr id="211" name="Picture 210">
            <a:extLst>
              <a:ext uri="{FF2B5EF4-FFF2-40B4-BE49-F238E27FC236}">
                <a16:creationId xmlns:a16="http://schemas.microsoft.com/office/drawing/2014/main" id="{803E2A85-523B-413A-9DCF-656EE57F0F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0252" y="4340225"/>
            <a:ext cx="2244277" cy="2381250"/>
          </a:xfrm>
          <a:prstGeom prst="rect">
            <a:avLst/>
          </a:prstGeom>
        </p:spPr>
      </p:pic>
    </p:spTree>
    <p:extLst>
      <p:ext uri="{BB962C8B-B14F-4D97-AF65-F5344CB8AC3E}">
        <p14:creationId xmlns:p14="http://schemas.microsoft.com/office/powerpoint/2010/main" val="117612562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9873175-1A83-4D92-B157-C4FC616136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324" y="1978244"/>
            <a:ext cx="10818279" cy="4656674"/>
          </a:xfrm>
        </p:spPr>
      </p:pic>
      <p:sp>
        <p:nvSpPr>
          <p:cNvPr id="6" name="TextBox 5">
            <a:extLst>
              <a:ext uri="{FF2B5EF4-FFF2-40B4-BE49-F238E27FC236}">
                <a16:creationId xmlns:a16="http://schemas.microsoft.com/office/drawing/2014/main" id="{7EBEC7C6-2F74-48B2-8865-953243B42E20}"/>
              </a:ext>
            </a:extLst>
          </p:cNvPr>
          <p:cNvSpPr txBox="1"/>
          <p:nvPr/>
        </p:nvSpPr>
        <p:spPr>
          <a:xfrm>
            <a:off x="48174" y="5336781"/>
            <a:ext cx="841828" cy="338554"/>
          </a:xfrm>
          <a:prstGeom prst="rect">
            <a:avLst/>
          </a:prstGeom>
          <a:noFill/>
        </p:spPr>
        <p:txBody>
          <a:bodyPr wrap="square" rtlCol="0">
            <a:spAutoFit/>
          </a:bodyPr>
          <a:lstStyle/>
          <a:p>
            <a:r>
              <a:rPr lang="en-US" altLang="zh-CN" sz="1600" dirty="0"/>
              <a:t>15kD</a:t>
            </a:r>
            <a:endParaRPr lang="en-US" sz="1600" dirty="0"/>
          </a:p>
        </p:txBody>
      </p:sp>
      <p:cxnSp>
        <p:nvCxnSpPr>
          <p:cNvPr id="7" name="直接箭头连接符 5">
            <a:extLst>
              <a:ext uri="{FF2B5EF4-FFF2-40B4-BE49-F238E27FC236}">
                <a16:creationId xmlns:a16="http://schemas.microsoft.com/office/drawing/2014/main" id="{937D7C6D-2A09-4AB2-AA57-0CFDCBD3D067}"/>
              </a:ext>
            </a:extLst>
          </p:cNvPr>
          <p:cNvCxnSpPr/>
          <p:nvPr/>
        </p:nvCxnSpPr>
        <p:spPr>
          <a:xfrm>
            <a:off x="548239" y="2854027"/>
            <a:ext cx="46445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66F62B8-9602-4D56-848A-46A2EEC5B026}"/>
              </a:ext>
            </a:extLst>
          </p:cNvPr>
          <p:cNvSpPr txBox="1"/>
          <p:nvPr/>
        </p:nvSpPr>
        <p:spPr>
          <a:xfrm>
            <a:off x="18468" y="2672597"/>
            <a:ext cx="841828" cy="338554"/>
          </a:xfrm>
          <a:prstGeom prst="rect">
            <a:avLst/>
          </a:prstGeom>
          <a:noFill/>
        </p:spPr>
        <p:txBody>
          <a:bodyPr wrap="square" rtlCol="0">
            <a:spAutoFit/>
          </a:bodyPr>
          <a:lstStyle/>
          <a:p>
            <a:r>
              <a:rPr lang="en-US" altLang="zh-CN" sz="1600" dirty="0"/>
              <a:t>75kD</a:t>
            </a:r>
            <a:endParaRPr lang="en-US" sz="1600" dirty="0"/>
          </a:p>
        </p:txBody>
      </p:sp>
      <p:cxnSp>
        <p:nvCxnSpPr>
          <p:cNvPr id="9" name="直接箭头连接符 7">
            <a:extLst>
              <a:ext uri="{FF2B5EF4-FFF2-40B4-BE49-F238E27FC236}">
                <a16:creationId xmlns:a16="http://schemas.microsoft.com/office/drawing/2014/main" id="{02624791-6923-4D74-ABF3-E6B1C5DEDF6A}"/>
              </a:ext>
            </a:extLst>
          </p:cNvPr>
          <p:cNvCxnSpPr/>
          <p:nvPr/>
        </p:nvCxnSpPr>
        <p:spPr>
          <a:xfrm>
            <a:off x="529771" y="3314259"/>
            <a:ext cx="46445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A613396-2CC9-43DD-A8D8-52F98D4966D5}"/>
              </a:ext>
            </a:extLst>
          </p:cNvPr>
          <p:cNvSpPr txBox="1"/>
          <p:nvPr/>
        </p:nvSpPr>
        <p:spPr>
          <a:xfrm>
            <a:off x="0" y="3154602"/>
            <a:ext cx="841828" cy="338554"/>
          </a:xfrm>
          <a:prstGeom prst="rect">
            <a:avLst/>
          </a:prstGeom>
          <a:noFill/>
        </p:spPr>
        <p:txBody>
          <a:bodyPr wrap="square" rtlCol="0">
            <a:spAutoFit/>
          </a:bodyPr>
          <a:lstStyle/>
          <a:p>
            <a:r>
              <a:rPr lang="en-US" altLang="zh-CN" sz="1600" dirty="0"/>
              <a:t>50kD</a:t>
            </a:r>
            <a:endParaRPr lang="en-US" sz="1600" dirty="0"/>
          </a:p>
        </p:txBody>
      </p:sp>
      <p:cxnSp>
        <p:nvCxnSpPr>
          <p:cNvPr id="11" name="直接箭头连接符 9">
            <a:extLst>
              <a:ext uri="{FF2B5EF4-FFF2-40B4-BE49-F238E27FC236}">
                <a16:creationId xmlns:a16="http://schemas.microsoft.com/office/drawing/2014/main" id="{66F88C85-A117-4BF6-B605-1D23E3DF7FFD}"/>
              </a:ext>
            </a:extLst>
          </p:cNvPr>
          <p:cNvCxnSpPr/>
          <p:nvPr/>
        </p:nvCxnSpPr>
        <p:spPr>
          <a:xfrm>
            <a:off x="543837" y="3798826"/>
            <a:ext cx="46445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F843843-5954-4FD4-8903-EBEB642C7B76}"/>
              </a:ext>
            </a:extLst>
          </p:cNvPr>
          <p:cNvSpPr txBox="1"/>
          <p:nvPr/>
        </p:nvSpPr>
        <p:spPr>
          <a:xfrm>
            <a:off x="-18593" y="3635539"/>
            <a:ext cx="841828" cy="338554"/>
          </a:xfrm>
          <a:prstGeom prst="rect">
            <a:avLst/>
          </a:prstGeom>
          <a:noFill/>
        </p:spPr>
        <p:txBody>
          <a:bodyPr wrap="square" rtlCol="0">
            <a:spAutoFit/>
          </a:bodyPr>
          <a:lstStyle/>
          <a:p>
            <a:r>
              <a:rPr lang="en-US" altLang="zh-CN" sz="1600" dirty="0"/>
              <a:t>37kD</a:t>
            </a:r>
            <a:endParaRPr lang="en-US" sz="1600" dirty="0"/>
          </a:p>
        </p:txBody>
      </p:sp>
      <p:cxnSp>
        <p:nvCxnSpPr>
          <p:cNvPr id="13" name="直接箭头连接符 11">
            <a:extLst>
              <a:ext uri="{FF2B5EF4-FFF2-40B4-BE49-F238E27FC236}">
                <a16:creationId xmlns:a16="http://schemas.microsoft.com/office/drawing/2014/main" id="{F35B27E9-2FC2-4CBC-BD92-083ECCEEDFB8}"/>
              </a:ext>
            </a:extLst>
          </p:cNvPr>
          <p:cNvCxnSpPr/>
          <p:nvPr/>
        </p:nvCxnSpPr>
        <p:spPr>
          <a:xfrm>
            <a:off x="587470" y="4558835"/>
            <a:ext cx="46445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ABCB636-0008-4163-B0B4-DD4816FA32A7}"/>
              </a:ext>
            </a:extLst>
          </p:cNvPr>
          <p:cNvSpPr txBox="1"/>
          <p:nvPr/>
        </p:nvSpPr>
        <p:spPr>
          <a:xfrm>
            <a:off x="31394" y="4415959"/>
            <a:ext cx="841828" cy="338554"/>
          </a:xfrm>
          <a:prstGeom prst="rect">
            <a:avLst/>
          </a:prstGeom>
          <a:noFill/>
        </p:spPr>
        <p:txBody>
          <a:bodyPr wrap="square" rtlCol="0">
            <a:spAutoFit/>
          </a:bodyPr>
          <a:lstStyle/>
          <a:p>
            <a:r>
              <a:rPr lang="en-US" altLang="zh-CN" sz="1600" dirty="0"/>
              <a:t> 25kD</a:t>
            </a:r>
            <a:endParaRPr lang="en-US" sz="1600" dirty="0"/>
          </a:p>
        </p:txBody>
      </p:sp>
      <p:cxnSp>
        <p:nvCxnSpPr>
          <p:cNvPr id="15" name="直接箭头连接符 13">
            <a:extLst>
              <a:ext uri="{FF2B5EF4-FFF2-40B4-BE49-F238E27FC236}">
                <a16:creationId xmlns:a16="http://schemas.microsoft.com/office/drawing/2014/main" id="{497C68E5-778E-4600-A63D-D130CDBD656F}"/>
              </a:ext>
            </a:extLst>
          </p:cNvPr>
          <p:cNvCxnSpPr/>
          <p:nvPr/>
        </p:nvCxnSpPr>
        <p:spPr>
          <a:xfrm>
            <a:off x="508720" y="4907517"/>
            <a:ext cx="46445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4">
            <a:extLst>
              <a:ext uri="{FF2B5EF4-FFF2-40B4-BE49-F238E27FC236}">
                <a16:creationId xmlns:a16="http://schemas.microsoft.com/office/drawing/2014/main" id="{5170DEE6-B8EB-4550-83B3-31D58CE08A5F}"/>
              </a:ext>
            </a:extLst>
          </p:cNvPr>
          <p:cNvCxnSpPr/>
          <p:nvPr/>
        </p:nvCxnSpPr>
        <p:spPr>
          <a:xfrm>
            <a:off x="570690" y="5520743"/>
            <a:ext cx="46445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42B1566-B5C9-4906-8694-1C34775CDCC1}"/>
              </a:ext>
            </a:extLst>
          </p:cNvPr>
          <p:cNvSpPr txBox="1"/>
          <p:nvPr/>
        </p:nvSpPr>
        <p:spPr>
          <a:xfrm>
            <a:off x="-35430" y="2218903"/>
            <a:ext cx="841828" cy="338554"/>
          </a:xfrm>
          <a:prstGeom prst="rect">
            <a:avLst/>
          </a:prstGeom>
          <a:noFill/>
        </p:spPr>
        <p:txBody>
          <a:bodyPr wrap="square" rtlCol="0">
            <a:spAutoFit/>
          </a:bodyPr>
          <a:lstStyle/>
          <a:p>
            <a:r>
              <a:rPr lang="en-US" altLang="zh-CN" sz="1600" dirty="0"/>
              <a:t>150kD</a:t>
            </a:r>
            <a:endParaRPr lang="en-US" sz="1600" dirty="0"/>
          </a:p>
        </p:txBody>
      </p:sp>
      <p:cxnSp>
        <p:nvCxnSpPr>
          <p:cNvPr id="18" name="直接箭头连接符 16">
            <a:extLst>
              <a:ext uri="{FF2B5EF4-FFF2-40B4-BE49-F238E27FC236}">
                <a16:creationId xmlns:a16="http://schemas.microsoft.com/office/drawing/2014/main" id="{58718307-6A68-491E-9C70-94856F26BDE4}"/>
              </a:ext>
            </a:extLst>
          </p:cNvPr>
          <p:cNvCxnSpPr/>
          <p:nvPr/>
        </p:nvCxnSpPr>
        <p:spPr>
          <a:xfrm>
            <a:off x="552401" y="2378561"/>
            <a:ext cx="46445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0ADB5A9-AC60-4AF3-B77E-2AC5E677153B}"/>
              </a:ext>
            </a:extLst>
          </p:cNvPr>
          <p:cNvSpPr txBox="1"/>
          <p:nvPr/>
        </p:nvSpPr>
        <p:spPr>
          <a:xfrm>
            <a:off x="-82938" y="2468008"/>
            <a:ext cx="841828" cy="338554"/>
          </a:xfrm>
          <a:prstGeom prst="rect">
            <a:avLst/>
          </a:prstGeom>
          <a:noFill/>
        </p:spPr>
        <p:txBody>
          <a:bodyPr wrap="square" rtlCol="0">
            <a:spAutoFit/>
          </a:bodyPr>
          <a:lstStyle/>
          <a:p>
            <a:r>
              <a:rPr lang="en-US" altLang="zh-CN" sz="1600" dirty="0"/>
              <a:t>100kD</a:t>
            </a:r>
            <a:endParaRPr lang="en-US" sz="1600" dirty="0"/>
          </a:p>
        </p:txBody>
      </p:sp>
      <p:cxnSp>
        <p:nvCxnSpPr>
          <p:cNvPr id="20" name="直接箭头连接符 18">
            <a:extLst>
              <a:ext uri="{FF2B5EF4-FFF2-40B4-BE49-F238E27FC236}">
                <a16:creationId xmlns:a16="http://schemas.microsoft.com/office/drawing/2014/main" id="{E54EF5B8-AC06-4D4D-BEDF-00751E6D441F}"/>
              </a:ext>
            </a:extLst>
          </p:cNvPr>
          <p:cNvCxnSpPr/>
          <p:nvPr/>
        </p:nvCxnSpPr>
        <p:spPr>
          <a:xfrm>
            <a:off x="546356" y="2610884"/>
            <a:ext cx="46445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75B00DB-9A5C-4692-8CE8-B06FAFD707BF}"/>
              </a:ext>
            </a:extLst>
          </p:cNvPr>
          <p:cNvSpPr txBox="1"/>
          <p:nvPr/>
        </p:nvSpPr>
        <p:spPr>
          <a:xfrm>
            <a:off x="48174" y="6103012"/>
            <a:ext cx="841828" cy="338554"/>
          </a:xfrm>
          <a:prstGeom prst="rect">
            <a:avLst/>
          </a:prstGeom>
          <a:noFill/>
        </p:spPr>
        <p:txBody>
          <a:bodyPr wrap="square" rtlCol="0">
            <a:spAutoFit/>
          </a:bodyPr>
          <a:lstStyle/>
          <a:p>
            <a:r>
              <a:rPr lang="en-US" altLang="zh-CN" sz="1600" dirty="0"/>
              <a:t>10kD</a:t>
            </a:r>
            <a:endParaRPr lang="en-US" sz="1600" dirty="0"/>
          </a:p>
        </p:txBody>
      </p:sp>
      <p:cxnSp>
        <p:nvCxnSpPr>
          <p:cNvPr id="22" name="直接箭头连接符 20">
            <a:extLst>
              <a:ext uri="{FF2B5EF4-FFF2-40B4-BE49-F238E27FC236}">
                <a16:creationId xmlns:a16="http://schemas.microsoft.com/office/drawing/2014/main" id="{CE2B2E1C-72E3-4E78-A013-4561F913FA44}"/>
              </a:ext>
            </a:extLst>
          </p:cNvPr>
          <p:cNvCxnSpPr/>
          <p:nvPr/>
        </p:nvCxnSpPr>
        <p:spPr>
          <a:xfrm>
            <a:off x="570690" y="6286974"/>
            <a:ext cx="464457"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D4E26DB-4181-47BF-8C55-A45722A564A7}"/>
              </a:ext>
            </a:extLst>
          </p:cNvPr>
          <p:cNvSpPr txBox="1"/>
          <p:nvPr/>
        </p:nvSpPr>
        <p:spPr>
          <a:xfrm>
            <a:off x="-25845" y="4746061"/>
            <a:ext cx="841828" cy="338554"/>
          </a:xfrm>
          <a:prstGeom prst="rect">
            <a:avLst/>
          </a:prstGeom>
          <a:noFill/>
        </p:spPr>
        <p:txBody>
          <a:bodyPr wrap="square" rtlCol="0">
            <a:spAutoFit/>
          </a:bodyPr>
          <a:lstStyle/>
          <a:p>
            <a:r>
              <a:rPr lang="en-US" altLang="zh-CN" sz="1600" dirty="0"/>
              <a:t> 20kD</a:t>
            </a:r>
            <a:endParaRPr lang="en-US" sz="1600" dirty="0"/>
          </a:p>
        </p:txBody>
      </p:sp>
      <p:sp>
        <p:nvSpPr>
          <p:cNvPr id="24" name="TextBox 23">
            <a:extLst>
              <a:ext uri="{FF2B5EF4-FFF2-40B4-BE49-F238E27FC236}">
                <a16:creationId xmlns:a16="http://schemas.microsoft.com/office/drawing/2014/main" id="{24A07B7D-15F8-4BEE-A7A7-ACC9C69C6C80}"/>
              </a:ext>
            </a:extLst>
          </p:cNvPr>
          <p:cNvSpPr txBox="1"/>
          <p:nvPr/>
        </p:nvSpPr>
        <p:spPr>
          <a:xfrm>
            <a:off x="2330582" y="1116470"/>
            <a:ext cx="1143008" cy="861774"/>
          </a:xfrm>
          <a:prstGeom prst="rect">
            <a:avLst/>
          </a:prstGeom>
          <a:noFill/>
        </p:spPr>
        <p:txBody>
          <a:bodyPr wrap="square" rtlCol="0">
            <a:spAutoFit/>
          </a:bodyPr>
          <a:lstStyle/>
          <a:p>
            <a:r>
              <a:rPr lang="en-US" altLang="zh-CN" sz="1600" b="1" dirty="0"/>
              <a:t>BSA/</a:t>
            </a:r>
            <a:r>
              <a:rPr lang="en-US" altLang="zh-CN" sz="1600" b="1" dirty="0" err="1"/>
              <a:t>CytoC</a:t>
            </a:r>
            <a:r>
              <a:rPr lang="en-US" altLang="zh-CN" sz="1600" b="1" dirty="0"/>
              <a:t>/</a:t>
            </a:r>
            <a:r>
              <a:rPr lang="en-US" altLang="zh-CN" sz="1600" b="1" dirty="0" err="1"/>
              <a:t>Kras</a:t>
            </a:r>
            <a:r>
              <a:rPr lang="en-US" altLang="zh-CN" sz="1600" b="1" dirty="0"/>
              <a:t>/</a:t>
            </a:r>
            <a:r>
              <a:rPr lang="en-US" altLang="zh-CN" sz="1600" b="1" dirty="0" err="1"/>
              <a:t>Myo</a:t>
            </a:r>
            <a:endParaRPr lang="en-US" altLang="zh-CN" sz="1600" b="1" dirty="0"/>
          </a:p>
          <a:p>
            <a:r>
              <a:rPr lang="en-US" sz="1600" b="1" dirty="0"/>
              <a:t>control</a:t>
            </a:r>
          </a:p>
        </p:txBody>
      </p:sp>
      <p:sp>
        <p:nvSpPr>
          <p:cNvPr id="26" name="TextBox 25">
            <a:extLst>
              <a:ext uri="{FF2B5EF4-FFF2-40B4-BE49-F238E27FC236}">
                <a16:creationId xmlns:a16="http://schemas.microsoft.com/office/drawing/2014/main" id="{C1002C18-3A8E-4AC3-8EF4-ED2A0B9D1C62}"/>
              </a:ext>
            </a:extLst>
          </p:cNvPr>
          <p:cNvSpPr txBox="1"/>
          <p:nvPr/>
        </p:nvSpPr>
        <p:spPr>
          <a:xfrm>
            <a:off x="3473590" y="1111528"/>
            <a:ext cx="958581" cy="830997"/>
          </a:xfrm>
          <a:prstGeom prst="rect">
            <a:avLst/>
          </a:prstGeom>
          <a:noFill/>
        </p:spPr>
        <p:txBody>
          <a:bodyPr wrap="square" lIns="0" rIns="0" rtlCol="0">
            <a:spAutoFit/>
          </a:bodyPr>
          <a:lstStyle/>
          <a:p>
            <a:pPr lvl="0"/>
            <a:r>
              <a:rPr lang="en-US" altLang="zh-CN" sz="1600" b="1" dirty="0">
                <a:solidFill>
                  <a:prstClr val="black"/>
                </a:solidFill>
              </a:rPr>
              <a:t>BSA/</a:t>
            </a:r>
            <a:r>
              <a:rPr lang="en-US" altLang="zh-CN" sz="1600" b="1" dirty="0" err="1">
                <a:solidFill>
                  <a:prstClr val="black"/>
                </a:solidFill>
              </a:rPr>
              <a:t>CytoC</a:t>
            </a:r>
            <a:r>
              <a:rPr lang="en-US" altLang="zh-CN" sz="1600" b="1" dirty="0">
                <a:solidFill>
                  <a:prstClr val="black"/>
                </a:solidFill>
              </a:rPr>
              <a:t>/</a:t>
            </a:r>
            <a:r>
              <a:rPr lang="en-US" altLang="zh-CN" sz="1600" b="1" dirty="0" err="1">
                <a:solidFill>
                  <a:prstClr val="black"/>
                </a:solidFill>
              </a:rPr>
              <a:t>Kras</a:t>
            </a:r>
            <a:r>
              <a:rPr lang="en-US" altLang="zh-CN" sz="1600" b="1" dirty="0">
                <a:solidFill>
                  <a:prstClr val="black"/>
                </a:solidFill>
              </a:rPr>
              <a:t>/</a:t>
            </a:r>
            <a:r>
              <a:rPr lang="en-US" altLang="zh-CN" sz="1600" b="1" dirty="0" err="1">
                <a:solidFill>
                  <a:prstClr val="black"/>
                </a:solidFill>
              </a:rPr>
              <a:t>Myo</a:t>
            </a:r>
            <a:endParaRPr lang="en-US" altLang="zh-CN" sz="1600" b="1" dirty="0">
              <a:solidFill>
                <a:prstClr val="black"/>
              </a:solidFill>
            </a:endParaRPr>
          </a:p>
          <a:p>
            <a:pPr lvl="0"/>
            <a:r>
              <a:rPr lang="en-US" sz="1600" b="1" dirty="0">
                <a:solidFill>
                  <a:prstClr val="black"/>
                </a:solidFill>
              </a:rPr>
              <a:t>HFIP+PBS</a:t>
            </a:r>
          </a:p>
        </p:txBody>
      </p:sp>
      <p:sp>
        <p:nvSpPr>
          <p:cNvPr id="28" name="TextBox 27">
            <a:extLst>
              <a:ext uri="{FF2B5EF4-FFF2-40B4-BE49-F238E27FC236}">
                <a16:creationId xmlns:a16="http://schemas.microsoft.com/office/drawing/2014/main" id="{3AA9B290-3970-480F-919C-85B91D640DD9}"/>
              </a:ext>
            </a:extLst>
          </p:cNvPr>
          <p:cNvSpPr txBox="1"/>
          <p:nvPr/>
        </p:nvSpPr>
        <p:spPr>
          <a:xfrm>
            <a:off x="4616598" y="1136254"/>
            <a:ext cx="958581" cy="830997"/>
          </a:xfrm>
          <a:prstGeom prst="rect">
            <a:avLst/>
          </a:prstGeom>
          <a:noFill/>
        </p:spPr>
        <p:txBody>
          <a:bodyPr wrap="square" lIns="0" rIns="0" rtlCol="0">
            <a:spAutoFit/>
          </a:bodyPr>
          <a:lstStyle/>
          <a:p>
            <a:pPr lvl="0"/>
            <a:r>
              <a:rPr lang="en-US" altLang="zh-CN" sz="1600" b="1" dirty="0">
                <a:solidFill>
                  <a:prstClr val="black"/>
                </a:solidFill>
              </a:rPr>
              <a:t>BSA/</a:t>
            </a:r>
            <a:r>
              <a:rPr lang="en-US" altLang="zh-CN" sz="1600" b="1" dirty="0" err="1">
                <a:solidFill>
                  <a:prstClr val="black"/>
                </a:solidFill>
              </a:rPr>
              <a:t>CytoC</a:t>
            </a:r>
            <a:r>
              <a:rPr lang="en-US" altLang="zh-CN" sz="1600" b="1" dirty="0">
                <a:solidFill>
                  <a:prstClr val="black"/>
                </a:solidFill>
              </a:rPr>
              <a:t>/</a:t>
            </a:r>
            <a:r>
              <a:rPr lang="en-US" altLang="zh-CN" sz="1600" b="1" dirty="0" err="1">
                <a:solidFill>
                  <a:prstClr val="black"/>
                </a:solidFill>
              </a:rPr>
              <a:t>Kras</a:t>
            </a:r>
            <a:r>
              <a:rPr lang="en-US" altLang="zh-CN" sz="1600" b="1" dirty="0">
                <a:solidFill>
                  <a:prstClr val="black"/>
                </a:solidFill>
              </a:rPr>
              <a:t>/</a:t>
            </a:r>
            <a:r>
              <a:rPr lang="en-US" altLang="zh-CN" sz="1600" b="1" dirty="0" err="1">
                <a:solidFill>
                  <a:prstClr val="black"/>
                </a:solidFill>
              </a:rPr>
              <a:t>Myo</a:t>
            </a:r>
            <a:endParaRPr lang="en-US" altLang="zh-CN" sz="1600" b="1" dirty="0">
              <a:solidFill>
                <a:prstClr val="black"/>
              </a:solidFill>
            </a:endParaRPr>
          </a:p>
          <a:p>
            <a:pPr lvl="0"/>
            <a:r>
              <a:rPr lang="en-US" sz="1600" b="1" dirty="0">
                <a:solidFill>
                  <a:prstClr val="black"/>
                </a:solidFill>
              </a:rPr>
              <a:t>HFIP+SDS</a:t>
            </a:r>
          </a:p>
        </p:txBody>
      </p:sp>
      <p:sp>
        <p:nvSpPr>
          <p:cNvPr id="29" name="TextBox 28">
            <a:extLst>
              <a:ext uri="{FF2B5EF4-FFF2-40B4-BE49-F238E27FC236}">
                <a16:creationId xmlns:a16="http://schemas.microsoft.com/office/drawing/2014/main" id="{897F7E49-4A2E-48AE-A486-542102218EEE}"/>
              </a:ext>
            </a:extLst>
          </p:cNvPr>
          <p:cNvSpPr txBox="1"/>
          <p:nvPr/>
        </p:nvSpPr>
        <p:spPr>
          <a:xfrm>
            <a:off x="5759606" y="1254970"/>
            <a:ext cx="1067759" cy="584775"/>
          </a:xfrm>
          <a:prstGeom prst="rect">
            <a:avLst/>
          </a:prstGeom>
          <a:noFill/>
        </p:spPr>
        <p:txBody>
          <a:bodyPr wrap="square" lIns="0" rIns="0" rtlCol="0">
            <a:spAutoFit/>
          </a:bodyPr>
          <a:lstStyle/>
          <a:p>
            <a:pPr lvl="0"/>
            <a:r>
              <a:rPr lang="en-US" altLang="zh-CN" sz="1600" b="1" dirty="0">
                <a:solidFill>
                  <a:prstClr val="black"/>
                </a:solidFill>
              </a:rPr>
              <a:t>Raw Mac control</a:t>
            </a:r>
          </a:p>
        </p:txBody>
      </p:sp>
      <p:sp>
        <p:nvSpPr>
          <p:cNvPr id="31" name="TextBox 30">
            <a:extLst>
              <a:ext uri="{FF2B5EF4-FFF2-40B4-BE49-F238E27FC236}">
                <a16:creationId xmlns:a16="http://schemas.microsoft.com/office/drawing/2014/main" id="{056EB0B8-25F8-449E-962D-A213D3A3E7CA}"/>
              </a:ext>
            </a:extLst>
          </p:cNvPr>
          <p:cNvSpPr txBox="1"/>
          <p:nvPr/>
        </p:nvSpPr>
        <p:spPr>
          <a:xfrm>
            <a:off x="6827365" y="1254969"/>
            <a:ext cx="958581" cy="584775"/>
          </a:xfrm>
          <a:prstGeom prst="rect">
            <a:avLst/>
          </a:prstGeom>
          <a:noFill/>
        </p:spPr>
        <p:txBody>
          <a:bodyPr wrap="square" lIns="0" rIns="0" rtlCol="0">
            <a:spAutoFit/>
          </a:bodyPr>
          <a:lstStyle/>
          <a:p>
            <a:pPr lvl="0"/>
            <a:r>
              <a:rPr lang="en-US" altLang="zh-CN" sz="1600" b="1" dirty="0">
                <a:solidFill>
                  <a:prstClr val="black"/>
                </a:solidFill>
              </a:rPr>
              <a:t>Raw Mac LPS</a:t>
            </a:r>
          </a:p>
        </p:txBody>
      </p:sp>
      <p:sp>
        <p:nvSpPr>
          <p:cNvPr id="32" name="TextBox 31">
            <a:extLst>
              <a:ext uri="{FF2B5EF4-FFF2-40B4-BE49-F238E27FC236}">
                <a16:creationId xmlns:a16="http://schemas.microsoft.com/office/drawing/2014/main" id="{8BEA5019-8FB7-4A60-82D5-4E028F3D0A49}"/>
              </a:ext>
            </a:extLst>
          </p:cNvPr>
          <p:cNvSpPr txBox="1"/>
          <p:nvPr/>
        </p:nvSpPr>
        <p:spPr>
          <a:xfrm>
            <a:off x="7856343" y="1136254"/>
            <a:ext cx="958581" cy="830997"/>
          </a:xfrm>
          <a:prstGeom prst="rect">
            <a:avLst/>
          </a:prstGeom>
          <a:noFill/>
        </p:spPr>
        <p:txBody>
          <a:bodyPr wrap="square" lIns="0" rIns="0" rtlCol="0">
            <a:spAutoFit/>
          </a:bodyPr>
          <a:lstStyle/>
          <a:p>
            <a:pPr lvl="0"/>
            <a:r>
              <a:rPr lang="en-US" altLang="zh-CN" sz="1600" b="1" dirty="0">
                <a:solidFill>
                  <a:prstClr val="black"/>
                </a:solidFill>
              </a:rPr>
              <a:t>Raw Mac control HFIP+PBS</a:t>
            </a:r>
          </a:p>
        </p:txBody>
      </p:sp>
      <p:sp>
        <p:nvSpPr>
          <p:cNvPr id="33" name="TextBox 32">
            <a:extLst>
              <a:ext uri="{FF2B5EF4-FFF2-40B4-BE49-F238E27FC236}">
                <a16:creationId xmlns:a16="http://schemas.microsoft.com/office/drawing/2014/main" id="{3082890A-DB5C-46E5-9A77-087D09301C42}"/>
              </a:ext>
            </a:extLst>
          </p:cNvPr>
          <p:cNvSpPr txBox="1"/>
          <p:nvPr/>
        </p:nvSpPr>
        <p:spPr>
          <a:xfrm>
            <a:off x="8897491" y="1150465"/>
            <a:ext cx="958581" cy="830997"/>
          </a:xfrm>
          <a:prstGeom prst="rect">
            <a:avLst/>
          </a:prstGeom>
          <a:noFill/>
        </p:spPr>
        <p:txBody>
          <a:bodyPr wrap="square" lIns="0" rIns="0" rtlCol="0">
            <a:spAutoFit/>
          </a:bodyPr>
          <a:lstStyle/>
          <a:p>
            <a:pPr lvl="0"/>
            <a:r>
              <a:rPr lang="en-US" altLang="zh-CN" sz="1600" b="1" dirty="0">
                <a:solidFill>
                  <a:prstClr val="black"/>
                </a:solidFill>
              </a:rPr>
              <a:t>Raw Mac control HFIP+SDS</a:t>
            </a:r>
          </a:p>
        </p:txBody>
      </p:sp>
      <p:sp>
        <p:nvSpPr>
          <p:cNvPr id="34" name="TextBox 33">
            <a:extLst>
              <a:ext uri="{FF2B5EF4-FFF2-40B4-BE49-F238E27FC236}">
                <a16:creationId xmlns:a16="http://schemas.microsoft.com/office/drawing/2014/main" id="{CD1DA452-5886-41B8-A2A6-6718FD0C2E33}"/>
              </a:ext>
            </a:extLst>
          </p:cNvPr>
          <p:cNvSpPr txBox="1"/>
          <p:nvPr/>
        </p:nvSpPr>
        <p:spPr>
          <a:xfrm>
            <a:off x="9921424" y="1150464"/>
            <a:ext cx="958581" cy="830997"/>
          </a:xfrm>
          <a:prstGeom prst="rect">
            <a:avLst/>
          </a:prstGeom>
          <a:noFill/>
        </p:spPr>
        <p:txBody>
          <a:bodyPr wrap="square" lIns="0" rIns="0" rtlCol="0">
            <a:spAutoFit/>
          </a:bodyPr>
          <a:lstStyle/>
          <a:p>
            <a:pPr lvl="0"/>
            <a:r>
              <a:rPr lang="en-US" altLang="zh-CN" sz="1600" b="1" dirty="0">
                <a:solidFill>
                  <a:prstClr val="black"/>
                </a:solidFill>
              </a:rPr>
              <a:t>Raw Mac LPS HFIP+PBS</a:t>
            </a:r>
          </a:p>
        </p:txBody>
      </p:sp>
      <p:sp>
        <p:nvSpPr>
          <p:cNvPr id="35" name="TextBox 34">
            <a:extLst>
              <a:ext uri="{FF2B5EF4-FFF2-40B4-BE49-F238E27FC236}">
                <a16:creationId xmlns:a16="http://schemas.microsoft.com/office/drawing/2014/main" id="{2EAEA27A-EE14-4C8B-9DF2-D2C987BD875E}"/>
              </a:ext>
            </a:extLst>
          </p:cNvPr>
          <p:cNvSpPr txBox="1"/>
          <p:nvPr/>
        </p:nvSpPr>
        <p:spPr>
          <a:xfrm>
            <a:off x="10880005" y="1161457"/>
            <a:ext cx="958581" cy="830997"/>
          </a:xfrm>
          <a:prstGeom prst="rect">
            <a:avLst/>
          </a:prstGeom>
          <a:noFill/>
        </p:spPr>
        <p:txBody>
          <a:bodyPr wrap="square" lIns="0" rIns="0" rtlCol="0">
            <a:spAutoFit/>
          </a:bodyPr>
          <a:lstStyle/>
          <a:p>
            <a:pPr lvl="0"/>
            <a:r>
              <a:rPr lang="en-US" altLang="zh-CN" sz="1600" b="1" dirty="0">
                <a:solidFill>
                  <a:prstClr val="black"/>
                </a:solidFill>
              </a:rPr>
              <a:t>Raw Mac LPS HFIP+SDS</a:t>
            </a:r>
          </a:p>
        </p:txBody>
      </p:sp>
    </p:spTree>
    <p:extLst>
      <p:ext uri="{BB962C8B-B14F-4D97-AF65-F5344CB8AC3E}">
        <p14:creationId xmlns:p14="http://schemas.microsoft.com/office/powerpoint/2010/main" val="3122321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034A8-341E-4C07-8198-9065AF75EBE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26CE598-2AC7-442D-805B-B87A3F6CF846}"/>
              </a:ext>
            </a:extLst>
          </p:cNvPr>
          <p:cNvSpPr>
            <a:spLocks noGrp="1"/>
          </p:cNvSpPr>
          <p:nvPr>
            <p:ph type="body" sz="quarter" idx="10"/>
          </p:nvPr>
        </p:nvSpPr>
        <p:spPr/>
        <p:txBody>
          <a:bodyPr/>
          <a:lstStyle/>
          <a:p>
            <a:endParaRPr lang="en-US"/>
          </a:p>
        </p:txBody>
      </p:sp>
      <p:sp>
        <p:nvSpPr>
          <p:cNvPr id="4" name="Slide Number Placeholder 3">
            <a:extLst>
              <a:ext uri="{FF2B5EF4-FFF2-40B4-BE49-F238E27FC236}">
                <a16:creationId xmlns:a16="http://schemas.microsoft.com/office/drawing/2014/main" id="{91216A83-F3FF-479B-B613-0F464FFAAD21}"/>
              </a:ext>
            </a:extLst>
          </p:cNvPr>
          <p:cNvSpPr>
            <a:spLocks noGrp="1"/>
          </p:cNvSpPr>
          <p:nvPr>
            <p:ph type="sldNum" sz="quarter" idx="11"/>
          </p:nvPr>
        </p:nvSpPr>
        <p:spPr/>
        <p:txBody>
          <a:bodyPr/>
          <a:lstStyle/>
          <a:p>
            <a:fld id="{C2F57CEB-4A7C-48FB-9511-9EEBCAD2F75F}" type="slidenum">
              <a:rPr lang="en-US" smtClean="0"/>
              <a:t>25</a:t>
            </a:fld>
            <a:endParaRPr lang="en-US"/>
          </a:p>
        </p:txBody>
      </p:sp>
    </p:spTree>
    <p:extLst>
      <p:ext uri="{BB962C8B-B14F-4D97-AF65-F5344CB8AC3E}">
        <p14:creationId xmlns:p14="http://schemas.microsoft.com/office/powerpoint/2010/main" val="28759994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92D82-684E-4B32-9F24-7F401D49DD99}"/>
              </a:ext>
            </a:extLst>
          </p:cNvPr>
          <p:cNvSpPr>
            <a:spLocks noGrp="1"/>
          </p:cNvSpPr>
          <p:nvPr>
            <p:ph type="title"/>
          </p:nvPr>
        </p:nvSpPr>
        <p:spPr>
          <a:xfrm>
            <a:off x="1369867" y="255830"/>
            <a:ext cx="8382000" cy="553998"/>
          </a:xfrm>
        </p:spPr>
        <p:txBody>
          <a:bodyPr/>
          <a:lstStyle/>
          <a:p>
            <a:r>
              <a:rPr lang="en-US" sz="4000" dirty="0"/>
              <a:t>Prenylation</a:t>
            </a:r>
          </a:p>
        </p:txBody>
      </p:sp>
      <p:sp>
        <p:nvSpPr>
          <p:cNvPr id="3" name="Text Placeholder 2">
            <a:extLst>
              <a:ext uri="{FF2B5EF4-FFF2-40B4-BE49-F238E27FC236}">
                <a16:creationId xmlns:a16="http://schemas.microsoft.com/office/drawing/2014/main" id="{0502EFE1-F478-42AD-BACB-10EF5054DA6C}"/>
              </a:ext>
            </a:extLst>
          </p:cNvPr>
          <p:cNvSpPr>
            <a:spLocks noGrp="1"/>
          </p:cNvSpPr>
          <p:nvPr>
            <p:ph type="body" sz="quarter" idx="10"/>
          </p:nvPr>
        </p:nvSpPr>
        <p:spPr>
          <a:xfrm>
            <a:off x="1143000" y="1444450"/>
            <a:ext cx="10515600" cy="1483483"/>
          </a:xfrm>
        </p:spPr>
        <p:txBody>
          <a:bodyPr/>
          <a:lstStyle/>
          <a:p>
            <a:r>
              <a:rPr lang="en-US" sz="2400" dirty="0"/>
              <a:t>Localization and interacting activities of modified proteins.</a:t>
            </a:r>
            <a:endParaRPr lang="en-US" sz="2400" baseline="30000" dirty="0"/>
          </a:p>
          <a:p>
            <a:r>
              <a:rPr lang="en-US" sz="2400" dirty="0"/>
              <a:t>Includes </a:t>
            </a:r>
            <a:r>
              <a:rPr lang="en-US" sz="2400" dirty="0" err="1"/>
              <a:t>farnesylation</a:t>
            </a:r>
            <a:r>
              <a:rPr lang="en-US" sz="2400" dirty="0"/>
              <a:t> and geranylgeranylation.</a:t>
            </a:r>
          </a:p>
          <a:p>
            <a:r>
              <a:rPr lang="en-US" sz="2400" dirty="0"/>
              <a:t>Involved in transforming activities of many oncogenic proteins.</a:t>
            </a:r>
          </a:p>
          <a:p>
            <a:pPr lvl="1"/>
            <a:r>
              <a:rPr lang="en-US" sz="2000" dirty="0"/>
              <a:t>Ras proteins are found related to more than 30% of human cancers.</a:t>
            </a:r>
          </a:p>
        </p:txBody>
      </p:sp>
      <p:pic>
        <p:nvPicPr>
          <p:cNvPr id="4" name="Picture 3">
            <a:extLst>
              <a:ext uri="{FF2B5EF4-FFF2-40B4-BE49-F238E27FC236}">
                <a16:creationId xmlns:a16="http://schemas.microsoft.com/office/drawing/2014/main" id="{CC460CBD-1FB6-476B-BFBF-B44AE6F3A1E8}"/>
              </a:ext>
            </a:extLst>
          </p:cNvPr>
          <p:cNvPicPr/>
          <p:nvPr/>
        </p:nvPicPr>
        <p:blipFill>
          <a:blip r:embed="rId3"/>
          <a:stretch>
            <a:fillRect/>
          </a:stretch>
        </p:blipFill>
        <p:spPr>
          <a:xfrm>
            <a:off x="1981200" y="3540733"/>
            <a:ext cx="4267200" cy="2169907"/>
          </a:xfrm>
          <a:prstGeom prst="rect">
            <a:avLst/>
          </a:prstGeom>
        </p:spPr>
      </p:pic>
      <p:sp>
        <p:nvSpPr>
          <p:cNvPr id="5" name="Rectangle 4">
            <a:extLst>
              <a:ext uri="{FF2B5EF4-FFF2-40B4-BE49-F238E27FC236}">
                <a16:creationId xmlns:a16="http://schemas.microsoft.com/office/drawing/2014/main" id="{1E143F5C-A7B8-45F7-9F80-7A4A844F9EBF}"/>
              </a:ext>
            </a:extLst>
          </p:cNvPr>
          <p:cNvSpPr/>
          <p:nvPr/>
        </p:nvSpPr>
        <p:spPr>
          <a:xfrm>
            <a:off x="1145628" y="6199655"/>
            <a:ext cx="7391400" cy="805029"/>
          </a:xfrm>
          <a:prstGeom prst="rect">
            <a:avLst/>
          </a:prstGeom>
        </p:spPr>
        <p:txBody>
          <a:bodyPr wrap="square">
            <a:spAutoFit/>
          </a:bodyPr>
          <a:lstStyle/>
          <a:p>
            <a:pPr marL="228600" marR="0" lvl="0" indent="-228600" algn="l" defTabSz="914400" rtl="0" eaLnBrk="1" fontAlgn="auto" latinLnBrk="0" hangingPunct="1">
              <a:lnSpc>
                <a:spcPct val="107000"/>
              </a:lnSpc>
              <a:spcBef>
                <a:spcPts val="0"/>
              </a:spcBef>
              <a:spcAft>
                <a:spcPts val="0"/>
              </a:spcAft>
              <a:buClrTx/>
              <a:buSzTx/>
              <a:buFontTx/>
              <a:buAutoNum type="arabicPeriod"/>
              <a:tabLst/>
              <a:defRPr/>
            </a:pPr>
            <a:r>
              <a:rPr kumimoji="0" lang="en-US" sz="1100" b="0" i="0" u="none" strike="noStrike" kern="1200" cap="none" spc="0" normalizeH="0" baseline="0" noProof="0" dirty="0">
                <a:ln>
                  <a:noFill/>
                </a:ln>
                <a:solidFill>
                  <a:srgbClr val="000000"/>
                </a:solidFill>
                <a:effectLst/>
                <a:uLnTx/>
                <a:uFillTx/>
                <a:latin typeface="Calibri"/>
                <a:ea typeface="Times New Roman" panose="02020603050405020304" pitchFamily="18" charset="0"/>
                <a:cs typeface="Times New Roman" panose="02020603050405020304" pitchFamily="18" charset="0"/>
              </a:rPr>
              <a:t>M. Wang and P. J. Casey, Nature Reviews Molecular Cell Biology 2016, 17, 110-122.</a:t>
            </a:r>
          </a:p>
          <a:p>
            <a:pPr marL="228600" marR="0" lvl="0" indent="-228600" algn="l" defTabSz="914400" rtl="0" eaLnBrk="1" fontAlgn="auto" latinLnBrk="0" hangingPunct="1">
              <a:lnSpc>
                <a:spcPct val="107000"/>
              </a:lnSpc>
              <a:spcBef>
                <a:spcPts val="0"/>
              </a:spcBef>
              <a:spcAft>
                <a:spcPts val="0"/>
              </a:spcAft>
              <a:buClrTx/>
              <a:buSzTx/>
              <a:buFontTx/>
              <a:buAutoNum type="arabicPeriod"/>
              <a:tabLst/>
              <a:defRPr/>
            </a:pPr>
            <a:r>
              <a:rPr kumimoji="0" lang="en-US" sz="1100" b="0" i="0" u="none" strike="noStrike" kern="1200" cap="none" spc="0" normalizeH="0" baseline="0" noProof="0" dirty="0">
                <a:ln>
                  <a:noFill/>
                </a:ln>
                <a:solidFill>
                  <a:srgbClr val="000000"/>
                </a:solidFill>
                <a:effectLst/>
                <a:uLnTx/>
                <a:uFillTx/>
                <a:latin typeface="Calibri"/>
                <a:ea typeface="+mn-ea"/>
                <a:cs typeface="+mn-cs"/>
              </a:rPr>
              <a:t>Y. C. Wang and M. D. Distefano, Bioorganic Chemistry 2016, 64, 59-65.</a:t>
            </a:r>
          </a:p>
          <a:p>
            <a:pPr marL="228600" marR="0" lvl="0" indent="-228600" algn="l" defTabSz="914400" rtl="0" eaLnBrk="1" fontAlgn="auto" latinLnBrk="0" hangingPunct="1">
              <a:lnSpc>
                <a:spcPct val="107000"/>
              </a:lnSpc>
              <a:spcBef>
                <a:spcPts val="0"/>
              </a:spcBef>
              <a:spcAft>
                <a:spcPts val="0"/>
              </a:spcAft>
              <a:buClrTx/>
              <a:buSzTx/>
              <a:buFontTx/>
              <a:buAutoNum type="arabicPeriod"/>
              <a:tabLst/>
              <a:defRPr/>
            </a:pPr>
            <a:r>
              <a:rPr kumimoji="0" lang="en-US" sz="1100" b="0" i="0" u="none" strike="noStrike" kern="1200" cap="none" spc="0" normalizeH="0" baseline="0" noProof="0" dirty="0">
                <a:ln>
                  <a:noFill/>
                </a:ln>
                <a:solidFill>
                  <a:srgbClr val="000000"/>
                </a:solidFill>
                <a:effectLst/>
                <a:uLnTx/>
                <a:uFillTx/>
                <a:latin typeface="Calibri"/>
                <a:ea typeface="+mn-ea"/>
                <a:cs typeface="+mn-cs"/>
              </a:rPr>
              <a:t>N. Saxena, S. S. </a:t>
            </a:r>
            <a:r>
              <a:rPr kumimoji="0" lang="en-US" sz="1100" b="0" i="0" u="none" strike="noStrike" kern="1200" cap="none" spc="0" normalizeH="0" baseline="0" noProof="0" dirty="0" err="1">
                <a:ln>
                  <a:noFill/>
                </a:ln>
                <a:solidFill>
                  <a:srgbClr val="000000"/>
                </a:solidFill>
                <a:effectLst/>
                <a:uLnTx/>
                <a:uFillTx/>
                <a:latin typeface="Calibri"/>
                <a:ea typeface="+mn-ea"/>
                <a:cs typeface="+mn-cs"/>
              </a:rPr>
              <a:t>Lahiri</a:t>
            </a:r>
            <a:r>
              <a:rPr kumimoji="0" lang="en-US" sz="1100" b="0" i="0" u="none" strike="noStrike" kern="1200" cap="none" spc="0" normalizeH="0" baseline="0" noProof="0" dirty="0">
                <a:ln>
                  <a:noFill/>
                </a:ln>
                <a:solidFill>
                  <a:srgbClr val="000000"/>
                </a:solidFill>
                <a:effectLst/>
                <a:uLnTx/>
                <a:uFillTx/>
                <a:latin typeface="Calibri"/>
                <a:ea typeface="+mn-ea"/>
                <a:cs typeface="+mn-cs"/>
              </a:rPr>
              <a:t>, S. </a:t>
            </a:r>
            <a:r>
              <a:rPr kumimoji="0" lang="en-US" sz="1100" b="0" i="0" u="none" strike="noStrike" kern="1200" cap="none" spc="0" normalizeH="0" baseline="0" noProof="0" dirty="0" err="1">
                <a:ln>
                  <a:noFill/>
                </a:ln>
                <a:solidFill>
                  <a:srgbClr val="000000"/>
                </a:solidFill>
                <a:effectLst/>
                <a:uLnTx/>
                <a:uFillTx/>
                <a:latin typeface="Calibri"/>
                <a:ea typeface="+mn-ea"/>
                <a:cs typeface="+mn-cs"/>
              </a:rPr>
              <a:t>Hambarde</a:t>
            </a:r>
            <a:r>
              <a:rPr kumimoji="0" lang="en-US" sz="1100" b="0" i="0" u="none" strike="noStrike" kern="1200" cap="none" spc="0" normalizeH="0" baseline="0" noProof="0" dirty="0">
                <a:ln>
                  <a:noFill/>
                </a:ln>
                <a:solidFill>
                  <a:srgbClr val="000000"/>
                </a:solidFill>
                <a:effectLst/>
                <a:uLnTx/>
                <a:uFillTx/>
                <a:latin typeface="Calibri"/>
                <a:ea typeface="+mn-ea"/>
                <a:cs typeface="+mn-cs"/>
              </a:rPr>
              <a:t> and R. P. Tripathi, Cancer Investigation 2008, 26, 948-955..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 name="Slide Number Placeholder 5">
            <a:extLst>
              <a:ext uri="{FF2B5EF4-FFF2-40B4-BE49-F238E27FC236}">
                <a16:creationId xmlns:a16="http://schemas.microsoft.com/office/drawing/2014/main" id="{133F24E3-EE6B-49A0-BEA9-EF61063DB95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F57CEB-4A7C-48FB-9511-9EEBCAD2F75F}" type="slidenum">
              <a:rPr kumimoji="0" lang="en-US" sz="1800" b="0" i="0" u="none" strike="noStrike" kern="1200" cap="none" spc="0" normalizeH="0" baseline="0" noProof="0">
                <a:ln>
                  <a:noFill/>
                </a:ln>
                <a:solidFill>
                  <a:srgbClr val="00B05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B050"/>
              </a:solidFill>
              <a:effectLst/>
              <a:uLnTx/>
              <a:uFillTx/>
              <a:latin typeface="Calibri"/>
              <a:ea typeface="+mn-ea"/>
              <a:cs typeface="+mn-cs"/>
            </a:endParaRPr>
          </a:p>
        </p:txBody>
      </p:sp>
      <p:sp>
        <p:nvSpPr>
          <p:cNvPr id="8" name="Rectangle 7"/>
          <p:cNvSpPr/>
          <p:nvPr/>
        </p:nvSpPr>
        <p:spPr>
          <a:xfrm>
            <a:off x="6434958" y="3555250"/>
            <a:ext cx="2998642"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0C0"/>
                </a:solidFill>
                <a:effectLst/>
                <a:uLnTx/>
                <a:uFillTx/>
                <a:latin typeface="Calibri"/>
                <a:ea typeface="等线" panose="02010600030101010101" pitchFamily="2" charset="-122"/>
                <a:cs typeface="+mn-cs"/>
              </a:rPr>
              <a:t>MW of farnesyl group: 204.19 Da</a:t>
            </a:r>
            <a:endParaRPr kumimoji="0" lang="en-US"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9" name="Rectangle 8"/>
          <p:cNvSpPr/>
          <p:nvPr/>
        </p:nvSpPr>
        <p:spPr>
          <a:xfrm>
            <a:off x="6434958" y="4962257"/>
            <a:ext cx="3567772"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0C0"/>
                </a:solidFill>
                <a:effectLst/>
                <a:uLnTx/>
                <a:uFillTx/>
                <a:latin typeface="Calibri"/>
                <a:ea typeface="等线" panose="02010600030101010101" pitchFamily="2" charset="-122"/>
                <a:cs typeface="+mn-cs"/>
              </a:rPr>
              <a:t>MW of geranylgeranyl group: 272.46 Da</a:t>
            </a:r>
            <a:endParaRPr kumimoji="0" lang="en-US" sz="1600" b="1"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34250885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510B7-D166-478F-B8D1-9168663D9C40}"/>
              </a:ext>
            </a:extLst>
          </p:cNvPr>
          <p:cNvSpPr>
            <a:spLocks noGrp="1"/>
          </p:cNvSpPr>
          <p:nvPr>
            <p:ph type="title"/>
          </p:nvPr>
        </p:nvSpPr>
        <p:spPr>
          <a:xfrm>
            <a:off x="914400" y="396790"/>
            <a:ext cx="11176000" cy="553998"/>
          </a:xfrm>
        </p:spPr>
        <p:txBody>
          <a:bodyPr/>
          <a:lstStyle/>
          <a:p>
            <a:r>
              <a:rPr lang="en-US" sz="4000" dirty="0"/>
              <a:t>Ras lipidation pathway</a:t>
            </a:r>
          </a:p>
        </p:txBody>
      </p:sp>
      <p:sp>
        <p:nvSpPr>
          <p:cNvPr id="3" name="Text Placeholder 2">
            <a:extLst>
              <a:ext uri="{FF2B5EF4-FFF2-40B4-BE49-F238E27FC236}">
                <a16:creationId xmlns:a16="http://schemas.microsoft.com/office/drawing/2014/main" id="{ED22AE84-9689-4079-AE9A-D76FC44B8129}"/>
              </a:ext>
            </a:extLst>
          </p:cNvPr>
          <p:cNvSpPr>
            <a:spLocks noGrp="1"/>
          </p:cNvSpPr>
          <p:nvPr>
            <p:ph type="body" sz="quarter" idx="10"/>
          </p:nvPr>
        </p:nvSpPr>
        <p:spPr>
          <a:xfrm>
            <a:off x="508000" y="1411552"/>
            <a:ext cx="4978399" cy="4284250"/>
          </a:xfrm>
        </p:spPr>
        <p:txBody>
          <a:bodyPr/>
          <a:lstStyle/>
          <a:p>
            <a:r>
              <a:rPr lang="en-US" sz="2400" dirty="0"/>
              <a:t>Ras signaling is crucial for survival and proliferation of cells.</a:t>
            </a:r>
          </a:p>
          <a:p>
            <a:r>
              <a:rPr lang="en-US" sz="2400" dirty="0"/>
              <a:t>Ras protein binds with GTP and GDP to switch between “on” and “off” states.</a:t>
            </a:r>
          </a:p>
          <a:p>
            <a:r>
              <a:rPr lang="en-US" sz="2400" dirty="0"/>
              <a:t>Ras is the most commonly mutated oncogene in cancers.</a:t>
            </a:r>
          </a:p>
          <a:p>
            <a:r>
              <a:rPr lang="en-US" sz="2400" dirty="0"/>
              <a:t>Lipidation facilitates the attachment of Ras proteins to membrane.</a:t>
            </a:r>
          </a:p>
          <a:p>
            <a:r>
              <a:rPr lang="en-US" sz="2400" dirty="0"/>
              <a:t>KRas4b has the polybasic sequence to interact electrostatically with membrane.</a:t>
            </a:r>
          </a:p>
        </p:txBody>
      </p:sp>
      <p:sp>
        <p:nvSpPr>
          <p:cNvPr id="4" name="Slide Number Placeholder 3">
            <a:extLst>
              <a:ext uri="{FF2B5EF4-FFF2-40B4-BE49-F238E27FC236}">
                <a16:creationId xmlns:a16="http://schemas.microsoft.com/office/drawing/2014/main" id="{BA23B9BF-8F96-4A3D-AE62-E9185BDA0B5B}"/>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F57CEB-4A7C-48FB-9511-9EEBCAD2F75F}" type="slidenum">
              <a:rPr kumimoji="0" lang="en-US" sz="1800" b="0" i="0" u="none" strike="noStrike" kern="1200" cap="none" spc="0" normalizeH="0" baseline="0" noProof="0" smtClean="0">
                <a:ln>
                  <a:noFill/>
                </a:ln>
                <a:solidFill>
                  <a:srgbClr val="00B05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srgbClr val="00B050"/>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BBFAE8C6-40DD-4502-BBEE-E8BDD7FACC01}"/>
              </a:ext>
            </a:extLst>
          </p:cNvPr>
          <p:cNvSpPr/>
          <p:nvPr/>
        </p:nvSpPr>
        <p:spPr>
          <a:xfrm>
            <a:off x="914400" y="6378165"/>
            <a:ext cx="6096000" cy="461665"/>
          </a:xfrm>
          <a:prstGeom prst="rect">
            <a:avLst/>
          </a:prstGeom>
        </p:spPr>
        <p:txBody>
          <a:bodyPr>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A. D. Cox, C. J. Der and M. R. Philips, Clinical Cancer Research 2015, 21, 1819-1827;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Calibri"/>
                <a:ea typeface="+mn-ea"/>
                <a:cs typeface="+mn-cs"/>
              </a:rPr>
              <a:t>N. </a:t>
            </a:r>
            <a:r>
              <a:rPr kumimoji="0" lang="en-US" sz="1200" b="0" i="0" u="none" strike="noStrike" kern="1200" cap="none" spc="0" normalizeH="0" baseline="0" noProof="0" dirty="0" err="1">
                <a:ln>
                  <a:noFill/>
                </a:ln>
                <a:solidFill>
                  <a:srgbClr val="000000"/>
                </a:solidFill>
                <a:effectLst/>
                <a:uLnTx/>
                <a:uFillTx/>
                <a:latin typeface="Calibri"/>
                <a:ea typeface="+mn-ea"/>
                <a:cs typeface="+mn-cs"/>
              </a:rPr>
              <a:t>Vasan</a:t>
            </a:r>
            <a:r>
              <a:rPr kumimoji="0" lang="en-US" sz="1200" b="0" i="0" u="none" strike="noStrike" kern="1200" cap="none" spc="0" normalizeH="0" baseline="0" noProof="0" dirty="0">
                <a:ln>
                  <a:noFill/>
                </a:ln>
                <a:solidFill>
                  <a:srgbClr val="000000"/>
                </a:solidFill>
                <a:effectLst/>
                <a:uLnTx/>
                <a:uFillTx/>
                <a:latin typeface="Calibri"/>
                <a:ea typeface="+mn-ea"/>
                <a:cs typeface="+mn-cs"/>
              </a:rPr>
              <a:t>, J. L. Boyer and R. S. Herbst, Clinical Cancer Research 2014, 20, 3921-3930.</a:t>
            </a:r>
          </a:p>
        </p:txBody>
      </p:sp>
      <p:pic>
        <p:nvPicPr>
          <p:cNvPr id="6" name="Picture 5" descr="A picture containing text, map&#10;&#10;Description generated with very high confidence">
            <a:extLst>
              <a:ext uri="{FF2B5EF4-FFF2-40B4-BE49-F238E27FC236}">
                <a16:creationId xmlns:a16="http://schemas.microsoft.com/office/drawing/2014/main" id="{1BB8D961-3093-4F4A-BCBB-9266762F4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0165" y="1300197"/>
            <a:ext cx="6473952" cy="5077968"/>
          </a:xfrm>
          <a:prstGeom prst="rect">
            <a:avLst/>
          </a:prstGeom>
        </p:spPr>
      </p:pic>
    </p:spTree>
    <p:extLst>
      <p:ext uri="{BB962C8B-B14F-4D97-AF65-F5344CB8AC3E}">
        <p14:creationId xmlns:p14="http://schemas.microsoft.com/office/powerpoint/2010/main" val="12307249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BFF9F1-6CE9-4129-9EBF-B07AB590333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2487440"/>
            <a:ext cx="8915400" cy="3312396"/>
          </a:xfrm>
          <a:prstGeom prst="rect">
            <a:avLst/>
          </a:prstGeom>
          <a:noFill/>
          <a:ln>
            <a:noFill/>
          </a:ln>
        </p:spPr>
      </p:pic>
      <p:sp>
        <p:nvSpPr>
          <p:cNvPr id="2" name="Title 1">
            <a:extLst>
              <a:ext uri="{FF2B5EF4-FFF2-40B4-BE49-F238E27FC236}">
                <a16:creationId xmlns:a16="http://schemas.microsoft.com/office/drawing/2014/main" id="{0FF08634-C11A-4520-B054-9952BAAD8E39}"/>
              </a:ext>
            </a:extLst>
          </p:cNvPr>
          <p:cNvSpPr>
            <a:spLocks noGrp="1"/>
          </p:cNvSpPr>
          <p:nvPr>
            <p:ph type="title"/>
          </p:nvPr>
        </p:nvSpPr>
        <p:spPr>
          <a:xfrm>
            <a:off x="685800" y="293267"/>
            <a:ext cx="8382000" cy="553998"/>
          </a:xfrm>
        </p:spPr>
        <p:txBody>
          <a:bodyPr/>
          <a:lstStyle/>
          <a:p>
            <a:r>
              <a:rPr lang="en-US" sz="4000" dirty="0"/>
              <a:t>Method for prenylation identification</a:t>
            </a:r>
          </a:p>
        </p:txBody>
      </p:sp>
      <p:sp>
        <p:nvSpPr>
          <p:cNvPr id="3" name="Text Placeholder 2">
            <a:extLst>
              <a:ext uri="{FF2B5EF4-FFF2-40B4-BE49-F238E27FC236}">
                <a16:creationId xmlns:a16="http://schemas.microsoft.com/office/drawing/2014/main" id="{4B0C3C1C-7387-49F7-8BC5-569C105A474C}"/>
              </a:ext>
            </a:extLst>
          </p:cNvPr>
          <p:cNvSpPr>
            <a:spLocks noGrp="1"/>
          </p:cNvSpPr>
          <p:nvPr>
            <p:ph type="body" sz="quarter" idx="10"/>
          </p:nvPr>
        </p:nvSpPr>
        <p:spPr>
          <a:xfrm>
            <a:off x="1104900" y="1375168"/>
            <a:ext cx="9982200" cy="1144929"/>
          </a:xfrm>
        </p:spPr>
        <p:txBody>
          <a:bodyPr/>
          <a:lstStyle/>
          <a:p>
            <a:r>
              <a:rPr lang="en-US" sz="2400" dirty="0"/>
              <a:t>Oxidation strategy for identifying </a:t>
            </a:r>
            <a:r>
              <a:rPr lang="en-US" sz="2400" dirty="0" err="1"/>
              <a:t>prenylation</a:t>
            </a:r>
            <a:endParaRPr lang="en-US" sz="2400" baseline="30000" dirty="0"/>
          </a:p>
          <a:p>
            <a:pPr lvl="1"/>
            <a:r>
              <a:rPr lang="en-US" sz="2400" dirty="0"/>
              <a:t>Signature fragment in CID MS</a:t>
            </a:r>
            <a:r>
              <a:rPr lang="en-US" sz="2400" baseline="30000" dirty="0"/>
              <a:t>2 </a:t>
            </a:r>
            <a:r>
              <a:rPr lang="en-US" sz="2400" dirty="0"/>
              <a:t>after losing “RSOH”</a:t>
            </a:r>
          </a:p>
          <a:p>
            <a:pPr marL="517525" lvl="1" indent="0">
              <a:buNone/>
            </a:pPr>
            <a:endParaRPr lang="en-US" sz="2400" dirty="0"/>
          </a:p>
        </p:txBody>
      </p:sp>
      <p:sp>
        <p:nvSpPr>
          <p:cNvPr id="5" name="Rectangle 4">
            <a:extLst>
              <a:ext uri="{FF2B5EF4-FFF2-40B4-BE49-F238E27FC236}">
                <a16:creationId xmlns:a16="http://schemas.microsoft.com/office/drawing/2014/main" id="{892C3585-AB06-4F61-B297-19E8764419BB}"/>
              </a:ext>
            </a:extLst>
          </p:cNvPr>
          <p:cNvSpPr/>
          <p:nvPr/>
        </p:nvSpPr>
        <p:spPr>
          <a:xfrm>
            <a:off x="1257300" y="6297901"/>
            <a:ext cx="9829800" cy="478849"/>
          </a:xfrm>
          <a:prstGeom prst="rect">
            <a:avLst/>
          </a:prstGeom>
        </p:spPr>
        <p:txBody>
          <a:bodyPr wrap="square">
            <a:spAutoFit/>
          </a:bodyPr>
          <a:lstStyle/>
          <a:p>
            <a:pPr marL="228600" indent="-228600">
              <a:lnSpc>
                <a:spcPct val="107000"/>
              </a:lnSpc>
              <a:buFontTx/>
              <a:buAutoNum type="arabicPeriod"/>
            </a:pPr>
            <a:r>
              <a:rPr lang="en-US" sz="1200" dirty="0">
                <a:solidFill>
                  <a:schemeClr val="bg1"/>
                </a:solidFill>
              </a:rPr>
              <a:t>R. P. </a:t>
            </a:r>
            <a:r>
              <a:rPr lang="en-US" sz="1200" dirty="0" err="1">
                <a:solidFill>
                  <a:schemeClr val="bg1"/>
                </a:solidFill>
              </a:rPr>
              <a:t>Bhawal</a:t>
            </a:r>
            <a:r>
              <a:rPr lang="en-US" sz="1200" dirty="0">
                <a:solidFill>
                  <a:schemeClr val="bg1"/>
                </a:solidFill>
              </a:rPr>
              <a:t>, S. C. </a:t>
            </a:r>
            <a:r>
              <a:rPr lang="en-US" sz="1200" dirty="0" err="1">
                <a:solidFill>
                  <a:schemeClr val="bg1"/>
                </a:solidFill>
              </a:rPr>
              <a:t>Sadananda</a:t>
            </a:r>
            <a:r>
              <a:rPr lang="en-US" sz="1200" dirty="0">
                <a:solidFill>
                  <a:schemeClr val="bg1"/>
                </a:solidFill>
              </a:rPr>
              <a:t>, A. </a:t>
            </a:r>
            <a:r>
              <a:rPr lang="en-US" sz="1200" dirty="0" err="1">
                <a:solidFill>
                  <a:schemeClr val="bg1"/>
                </a:solidFill>
              </a:rPr>
              <a:t>Bugarin</a:t>
            </a:r>
            <a:r>
              <a:rPr lang="en-US" sz="1200" dirty="0">
                <a:solidFill>
                  <a:schemeClr val="bg1"/>
                </a:solidFill>
              </a:rPr>
              <a:t>, B. </a:t>
            </a:r>
            <a:r>
              <a:rPr lang="en-US" sz="1200" dirty="0" err="1">
                <a:solidFill>
                  <a:schemeClr val="bg1"/>
                </a:solidFill>
              </a:rPr>
              <a:t>Laposa</a:t>
            </a:r>
            <a:r>
              <a:rPr lang="en-US" sz="1200" dirty="0">
                <a:solidFill>
                  <a:schemeClr val="bg1"/>
                </a:solidFill>
              </a:rPr>
              <a:t> and S. M. Chowdhury, Analytical Chemistry 2015, 87, 2178-2186;</a:t>
            </a:r>
          </a:p>
          <a:p>
            <a:pPr marL="228600" indent="-228600">
              <a:lnSpc>
                <a:spcPct val="107000"/>
              </a:lnSpc>
              <a:buFontTx/>
              <a:buAutoNum type="arabicPeriod"/>
            </a:pPr>
            <a:r>
              <a:rPr lang="en-US" sz="1200" dirty="0">
                <a:solidFill>
                  <a:schemeClr val="bg1"/>
                </a:solidFill>
              </a:rPr>
              <a:t>R. P. </a:t>
            </a:r>
            <a:r>
              <a:rPr lang="en-US" sz="1200" dirty="0" err="1">
                <a:solidFill>
                  <a:schemeClr val="bg1"/>
                </a:solidFill>
              </a:rPr>
              <a:t>Bhawal</a:t>
            </a:r>
            <a:r>
              <a:rPr lang="en-US" sz="1200" dirty="0">
                <a:solidFill>
                  <a:schemeClr val="bg1"/>
                </a:solidFill>
              </a:rPr>
              <a:t>, A. D. A. </a:t>
            </a:r>
            <a:r>
              <a:rPr lang="en-US" sz="1200" dirty="0" err="1">
                <a:solidFill>
                  <a:schemeClr val="bg1"/>
                </a:solidFill>
              </a:rPr>
              <a:t>Shahinuzzaman</a:t>
            </a:r>
            <a:r>
              <a:rPr lang="en-US" sz="1200" dirty="0">
                <a:solidFill>
                  <a:schemeClr val="bg1"/>
                </a:solidFill>
              </a:rPr>
              <a:t> and S. M. Chowdhury, Journal of the American Society for Mass Spectrometry 2017, 28, 704-707. </a:t>
            </a:r>
          </a:p>
        </p:txBody>
      </p:sp>
      <p:sp>
        <p:nvSpPr>
          <p:cNvPr id="6" name="Slide Number Placeholder 5">
            <a:extLst>
              <a:ext uri="{FF2B5EF4-FFF2-40B4-BE49-F238E27FC236}">
                <a16:creationId xmlns:a16="http://schemas.microsoft.com/office/drawing/2014/main" id="{563C56BA-BFED-4AD4-B7E8-B69FB7A585A3}"/>
              </a:ext>
            </a:extLst>
          </p:cNvPr>
          <p:cNvSpPr>
            <a:spLocks noGrp="1"/>
          </p:cNvSpPr>
          <p:nvPr>
            <p:ph type="sldNum" sz="quarter" idx="11"/>
          </p:nvPr>
        </p:nvSpPr>
        <p:spPr/>
        <p:txBody>
          <a:bodyPr/>
          <a:lstStyle/>
          <a:p>
            <a:fld id="{C2F57CEB-4A7C-48FB-9511-9EEBCAD2F75F}" type="slidenum">
              <a:rPr lang="en-US" smtClean="0"/>
              <a:t>5</a:t>
            </a:fld>
            <a:endParaRPr lang="en-US"/>
          </a:p>
        </p:txBody>
      </p:sp>
    </p:spTree>
    <p:extLst>
      <p:ext uri="{BB962C8B-B14F-4D97-AF65-F5344CB8AC3E}">
        <p14:creationId xmlns:p14="http://schemas.microsoft.com/office/powerpoint/2010/main" val="39124065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ED131-4CE4-47B5-815D-C0254EA19804}"/>
              </a:ext>
            </a:extLst>
          </p:cNvPr>
          <p:cNvSpPr>
            <a:spLocks noGrp="1"/>
          </p:cNvSpPr>
          <p:nvPr>
            <p:ph type="title"/>
          </p:nvPr>
        </p:nvSpPr>
        <p:spPr>
          <a:xfrm>
            <a:off x="1905000" y="230188"/>
            <a:ext cx="8382000" cy="553998"/>
          </a:xfrm>
        </p:spPr>
        <p:txBody>
          <a:bodyPr/>
          <a:lstStyle/>
          <a:p>
            <a:r>
              <a:rPr lang="en-US" sz="4000" dirty="0"/>
              <a:t>Strategy for farnesyl peptide enrichment </a:t>
            </a:r>
          </a:p>
        </p:txBody>
      </p:sp>
      <p:sp>
        <p:nvSpPr>
          <p:cNvPr id="5" name="Text Placeholder 2">
            <a:extLst>
              <a:ext uri="{FF2B5EF4-FFF2-40B4-BE49-F238E27FC236}">
                <a16:creationId xmlns:a16="http://schemas.microsoft.com/office/drawing/2014/main" id="{542A49FC-A3EC-49E2-BB8B-5A77334B09EB}"/>
              </a:ext>
            </a:extLst>
          </p:cNvPr>
          <p:cNvSpPr>
            <a:spLocks noGrp="1"/>
          </p:cNvSpPr>
          <p:nvPr>
            <p:ph type="body" sz="quarter" idx="10"/>
          </p:nvPr>
        </p:nvSpPr>
        <p:spPr>
          <a:xfrm>
            <a:off x="1828800" y="1371601"/>
            <a:ext cx="8382000" cy="332399"/>
          </a:xfrm>
        </p:spPr>
        <p:txBody>
          <a:bodyPr/>
          <a:lstStyle/>
          <a:p>
            <a:r>
              <a:rPr lang="en-US" sz="2400" dirty="0"/>
              <a:t>Peptide sequence: REKKFF(Far-)CAIL (MW:1457.88 Da)</a:t>
            </a:r>
          </a:p>
        </p:txBody>
      </p:sp>
      <p:sp>
        <p:nvSpPr>
          <p:cNvPr id="3" name="Slide Number Placeholder 2">
            <a:extLst>
              <a:ext uri="{FF2B5EF4-FFF2-40B4-BE49-F238E27FC236}">
                <a16:creationId xmlns:a16="http://schemas.microsoft.com/office/drawing/2014/main" id="{3B63ADAF-B6E7-4DA0-B1D2-A9C27096F250}"/>
              </a:ext>
            </a:extLst>
          </p:cNvPr>
          <p:cNvSpPr>
            <a:spLocks noGrp="1"/>
          </p:cNvSpPr>
          <p:nvPr>
            <p:ph type="sldNum" sz="quarter" idx="11"/>
          </p:nvPr>
        </p:nvSpPr>
        <p:spPr/>
        <p:txBody>
          <a:bodyPr/>
          <a:lstStyle/>
          <a:p>
            <a:fld id="{C2F57CEB-4A7C-48FB-9511-9EEBCAD2F75F}" type="slidenum">
              <a:rPr lang="en-US" smtClean="0"/>
              <a:t>6</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9725" y="1703999"/>
            <a:ext cx="9144000" cy="4343302"/>
          </a:xfrm>
          <a:prstGeom prst="rect">
            <a:avLst/>
          </a:prstGeom>
        </p:spPr>
      </p:pic>
      <p:sp>
        <p:nvSpPr>
          <p:cNvPr id="6" name="Rectangle 5"/>
          <p:cNvSpPr/>
          <p:nvPr/>
        </p:nvSpPr>
        <p:spPr>
          <a:xfrm>
            <a:off x="1905000" y="6379701"/>
            <a:ext cx="8610600" cy="461665"/>
          </a:xfrm>
          <a:prstGeom prst="rect">
            <a:avLst/>
          </a:prstGeom>
        </p:spPr>
        <p:txBody>
          <a:bodyPr wrap="square">
            <a:spAutoFit/>
          </a:bodyPr>
          <a:lstStyle/>
          <a:p>
            <a:r>
              <a:rPr lang="en-US" sz="1200" dirty="0" err="1">
                <a:solidFill>
                  <a:schemeClr val="bg1"/>
                </a:solidFill>
              </a:rPr>
              <a:t>Majorek</a:t>
            </a:r>
            <a:r>
              <a:rPr lang="en-US" sz="1200" dirty="0">
                <a:solidFill>
                  <a:schemeClr val="bg1"/>
                </a:solidFill>
              </a:rPr>
              <a:t>, K. A.; </a:t>
            </a:r>
            <a:r>
              <a:rPr lang="en-US" sz="1200" dirty="0" err="1">
                <a:solidFill>
                  <a:schemeClr val="bg1"/>
                </a:solidFill>
              </a:rPr>
              <a:t>Porebski</a:t>
            </a:r>
            <a:r>
              <a:rPr lang="en-US" sz="1200" dirty="0">
                <a:solidFill>
                  <a:schemeClr val="bg1"/>
                </a:solidFill>
              </a:rPr>
              <a:t>, P. J.; </a:t>
            </a:r>
            <a:r>
              <a:rPr lang="en-US" sz="1200" dirty="0" err="1">
                <a:solidFill>
                  <a:schemeClr val="bg1"/>
                </a:solidFill>
              </a:rPr>
              <a:t>Dayal</a:t>
            </a:r>
            <a:r>
              <a:rPr lang="en-US" sz="1200" dirty="0">
                <a:solidFill>
                  <a:schemeClr val="bg1"/>
                </a:solidFill>
              </a:rPr>
              <a:t>, A.; Zimmerman, M. D.; </a:t>
            </a:r>
            <a:r>
              <a:rPr lang="en-US" sz="1200" dirty="0" err="1">
                <a:solidFill>
                  <a:schemeClr val="bg1"/>
                </a:solidFill>
              </a:rPr>
              <a:t>Jablonska</a:t>
            </a:r>
            <a:r>
              <a:rPr lang="en-US" sz="1200" dirty="0">
                <a:solidFill>
                  <a:schemeClr val="bg1"/>
                </a:solidFill>
              </a:rPr>
              <a:t>, K.; Stewart, A. J.; </a:t>
            </a:r>
            <a:r>
              <a:rPr lang="en-US" sz="1200" dirty="0" err="1">
                <a:solidFill>
                  <a:schemeClr val="bg1"/>
                </a:solidFill>
              </a:rPr>
              <a:t>Chruszcz</a:t>
            </a:r>
            <a:r>
              <a:rPr lang="en-US" sz="1200" dirty="0">
                <a:solidFill>
                  <a:schemeClr val="bg1"/>
                </a:solidFill>
              </a:rPr>
              <a:t>, M.; Minor, W. </a:t>
            </a:r>
            <a:r>
              <a:rPr lang="en-US" sz="1200" i="1" dirty="0">
                <a:solidFill>
                  <a:schemeClr val="bg1"/>
                </a:solidFill>
              </a:rPr>
              <a:t>Molecular Immunology</a:t>
            </a:r>
            <a:r>
              <a:rPr lang="en-US" sz="1200" dirty="0">
                <a:solidFill>
                  <a:schemeClr val="bg1"/>
                </a:solidFill>
              </a:rPr>
              <a:t> </a:t>
            </a:r>
            <a:r>
              <a:rPr lang="en-US" sz="1200" b="1" dirty="0">
                <a:solidFill>
                  <a:schemeClr val="bg1"/>
                </a:solidFill>
              </a:rPr>
              <a:t>2012</a:t>
            </a:r>
            <a:r>
              <a:rPr lang="en-US" sz="1200" dirty="0">
                <a:solidFill>
                  <a:schemeClr val="bg1"/>
                </a:solidFill>
              </a:rPr>
              <a:t>, </a:t>
            </a:r>
            <a:r>
              <a:rPr lang="en-US" sz="1200" i="1" dirty="0">
                <a:solidFill>
                  <a:schemeClr val="bg1"/>
                </a:solidFill>
              </a:rPr>
              <a:t>52</a:t>
            </a:r>
            <a:r>
              <a:rPr lang="en-US" sz="1200" dirty="0">
                <a:solidFill>
                  <a:schemeClr val="bg1"/>
                </a:solidFill>
              </a:rPr>
              <a:t> (3-4), 174–182. </a:t>
            </a:r>
          </a:p>
        </p:txBody>
      </p:sp>
    </p:spTree>
    <p:extLst>
      <p:ext uri="{BB962C8B-B14F-4D97-AF65-F5344CB8AC3E}">
        <p14:creationId xmlns:p14="http://schemas.microsoft.com/office/powerpoint/2010/main" val="8888142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30188"/>
            <a:ext cx="8382000" cy="553998"/>
          </a:xfrm>
        </p:spPr>
        <p:txBody>
          <a:bodyPr/>
          <a:lstStyle/>
          <a:p>
            <a:r>
              <a:rPr lang="en-US" sz="4000" dirty="0" err="1"/>
              <a:t>Biotinylation</a:t>
            </a:r>
            <a:r>
              <a:rPr lang="en-US" sz="4000" dirty="0"/>
              <a:t> procedures</a:t>
            </a:r>
          </a:p>
        </p:txBody>
      </p:sp>
      <p:sp>
        <p:nvSpPr>
          <p:cNvPr id="4" name="Slide Number Placeholder 3"/>
          <p:cNvSpPr>
            <a:spLocks noGrp="1"/>
          </p:cNvSpPr>
          <p:nvPr>
            <p:ph type="sldNum" sz="quarter" idx="11"/>
          </p:nvPr>
        </p:nvSpPr>
        <p:spPr/>
        <p:txBody>
          <a:bodyPr/>
          <a:lstStyle/>
          <a:p>
            <a:fld id="{C2F57CEB-4A7C-48FB-9511-9EEBCAD2F75F}" type="slidenum">
              <a:rPr lang="en-US" smtClean="0"/>
              <a:t>7</a:t>
            </a:fld>
            <a:endParaRPr lang="en-US"/>
          </a:p>
        </p:txBody>
      </p:sp>
      <p:graphicFrame>
        <p:nvGraphicFramePr>
          <p:cNvPr id="7" name="Object 6"/>
          <p:cNvGraphicFramePr>
            <a:graphicFrameLocks noChangeAspect="1"/>
          </p:cNvGraphicFramePr>
          <p:nvPr>
            <p:extLst/>
          </p:nvPr>
        </p:nvGraphicFramePr>
        <p:xfrm>
          <a:off x="1901825" y="1576388"/>
          <a:ext cx="4629150" cy="5041900"/>
        </p:xfrm>
        <a:graphic>
          <a:graphicData uri="http://schemas.openxmlformats.org/presentationml/2006/ole">
            <mc:AlternateContent xmlns:mc="http://schemas.openxmlformats.org/markup-compatibility/2006">
              <mc:Choice xmlns:v="urn:schemas-microsoft-com:vml" Requires="v">
                <p:oleObj spid="_x0000_s5202" name="CS ChemDraw Drawing" r:id="rId3" imgW="3611475" imgH="3934568" progId="ChemDraw.Document.6.0">
                  <p:embed/>
                </p:oleObj>
              </mc:Choice>
              <mc:Fallback>
                <p:oleObj name="CS ChemDraw Drawing" r:id="rId3" imgW="3611475" imgH="3934568" progId="ChemDraw.Document.6.0">
                  <p:embed/>
                  <p:pic>
                    <p:nvPicPr>
                      <p:cNvPr id="7" name="Object 6"/>
                      <p:cNvPicPr/>
                      <p:nvPr/>
                    </p:nvPicPr>
                    <p:blipFill>
                      <a:blip r:embed="rId4"/>
                      <a:stretch>
                        <a:fillRect/>
                      </a:stretch>
                    </p:blipFill>
                    <p:spPr>
                      <a:xfrm>
                        <a:off x="1901825" y="1576388"/>
                        <a:ext cx="4629150" cy="504190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5867401" y="3352800"/>
          <a:ext cx="4600613" cy="2151402"/>
        </p:xfrm>
        <a:graphic>
          <a:graphicData uri="http://schemas.openxmlformats.org/presentationml/2006/ole">
            <mc:AlternateContent xmlns:mc="http://schemas.openxmlformats.org/markup-compatibility/2006">
              <mc:Choice xmlns:v="urn:schemas-microsoft-com:vml" Requires="v">
                <p:oleObj spid="_x0000_s5203" name="CS ChemDraw Drawing" r:id="rId5" imgW="4266930" imgH="1996062" progId="ChemDraw.Document.6.0">
                  <p:embed/>
                </p:oleObj>
              </mc:Choice>
              <mc:Fallback>
                <p:oleObj name="CS ChemDraw Drawing" r:id="rId5" imgW="4266930" imgH="1996062" progId="ChemDraw.Document.6.0">
                  <p:embed/>
                  <p:pic>
                    <p:nvPicPr>
                      <p:cNvPr id="8" name="Object 7"/>
                      <p:cNvPicPr/>
                      <p:nvPr/>
                    </p:nvPicPr>
                    <p:blipFill>
                      <a:blip r:embed="rId6"/>
                      <a:stretch>
                        <a:fillRect/>
                      </a:stretch>
                    </p:blipFill>
                    <p:spPr>
                      <a:xfrm>
                        <a:off x="5867401" y="3352800"/>
                        <a:ext cx="4600613" cy="2151402"/>
                      </a:xfrm>
                      <a:prstGeom prst="rect">
                        <a:avLst/>
                      </a:prstGeom>
                    </p:spPr>
                  </p:pic>
                </p:oleObj>
              </mc:Fallback>
            </mc:AlternateContent>
          </a:graphicData>
        </a:graphic>
      </p:graphicFrame>
      <p:pic>
        <p:nvPicPr>
          <p:cNvPr id="10" name="Picture 9"/>
          <p:cNvPicPr>
            <a:picLocks noChangeAspect="1"/>
          </p:cNvPicPr>
          <p:nvPr/>
        </p:nvPicPr>
        <p:blipFill>
          <a:blip r:embed="rId7"/>
          <a:stretch>
            <a:fillRect/>
          </a:stretch>
        </p:blipFill>
        <p:spPr>
          <a:xfrm rot="14700000">
            <a:off x="6066842" y="4756086"/>
            <a:ext cx="203400" cy="697950"/>
          </a:xfrm>
          <a:prstGeom prst="rect">
            <a:avLst/>
          </a:prstGeom>
        </p:spPr>
      </p:pic>
      <p:sp>
        <p:nvSpPr>
          <p:cNvPr id="12" name="Rectangle 11"/>
          <p:cNvSpPr/>
          <p:nvPr/>
        </p:nvSpPr>
        <p:spPr>
          <a:xfrm>
            <a:off x="5409965" y="5414669"/>
            <a:ext cx="1598515" cy="584775"/>
          </a:xfrm>
          <a:prstGeom prst="rect">
            <a:avLst/>
          </a:prstGeom>
        </p:spPr>
        <p:txBody>
          <a:bodyPr wrap="none">
            <a:spAutoFit/>
          </a:bodyPr>
          <a:lstStyle/>
          <a:p>
            <a:r>
              <a:rPr lang="en-US" sz="1600" dirty="0">
                <a:solidFill>
                  <a:schemeClr val="bg1"/>
                </a:solidFill>
              </a:rPr>
              <a:t>Biotin </a:t>
            </a:r>
            <a:r>
              <a:rPr lang="en-US" sz="1600" dirty="0" err="1">
                <a:solidFill>
                  <a:schemeClr val="bg1"/>
                </a:solidFill>
              </a:rPr>
              <a:t>maleimide</a:t>
            </a:r>
            <a:endParaRPr lang="en-US" sz="1600" dirty="0">
              <a:solidFill>
                <a:schemeClr val="bg1"/>
              </a:solidFill>
            </a:endParaRPr>
          </a:p>
          <a:p>
            <a:pPr algn="ctr"/>
            <a:r>
              <a:rPr lang="en-US" sz="1600" dirty="0">
                <a:solidFill>
                  <a:schemeClr val="bg1"/>
                </a:solidFill>
              </a:rPr>
              <a:t>(BM)</a:t>
            </a:r>
          </a:p>
        </p:txBody>
      </p:sp>
      <p:sp>
        <p:nvSpPr>
          <p:cNvPr id="13" name="Oval 12"/>
          <p:cNvSpPr/>
          <p:nvPr/>
        </p:nvSpPr>
        <p:spPr bwMode="auto">
          <a:xfrm>
            <a:off x="9788936" y="4673942"/>
            <a:ext cx="762000" cy="862238"/>
          </a:xfrm>
          <a:prstGeom prst="ellipse">
            <a:avLst/>
          </a:prstGeom>
          <a:noFill/>
          <a:ln w="25400">
            <a:solidFill>
              <a:schemeClr val="accent1"/>
            </a:solidFill>
            <a:prstDash val="lgDash"/>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pic>
        <p:nvPicPr>
          <p:cNvPr id="14" name="Picture 13"/>
          <p:cNvPicPr>
            <a:picLocks noChangeAspect="1"/>
          </p:cNvPicPr>
          <p:nvPr/>
        </p:nvPicPr>
        <p:blipFill>
          <a:blip r:embed="rId7"/>
          <a:stretch>
            <a:fillRect/>
          </a:stretch>
        </p:blipFill>
        <p:spPr>
          <a:xfrm rot="14700000">
            <a:off x="9396635" y="5297789"/>
            <a:ext cx="206071" cy="707115"/>
          </a:xfrm>
          <a:prstGeom prst="rect">
            <a:avLst/>
          </a:prstGeom>
        </p:spPr>
      </p:pic>
      <p:sp>
        <p:nvSpPr>
          <p:cNvPr id="15" name="TextBox 14"/>
          <p:cNvSpPr txBox="1"/>
          <p:nvPr/>
        </p:nvSpPr>
        <p:spPr>
          <a:xfrm>
            <a:off x="7903143" y="5869472"/>
            <a:ext cx="1684756" cy="584775"/>
          </a:xfrm>
          <a:prstGeom prst="rect">
            <a:avLst/>
          </a:prstGeom>
          <a:noFill/>
        </p:spPr>
        <p:txBody>
          <a:bodyPr wrap="none" rtlCol="0">
            <a:spAutoFit/>
          </a:bodyPr>
          <a:lstStyle/>
          <a:p>
            <a:pPr algn="ctr"/>
            <a:r>
              <a:rPr lang="en-US" sz="1600" dirty="0">
                <a:solidFill>
                  <a:srgbClr val="FF0000"/>
                </a:solidFill>
              </a:rPr>
              <a:t>Biotin enrichment</a:t>
            </a:r>
          </a:p>
          <a:p>
            <a:pPr algn="ctr"/>
            <a:r>
              <a:rPr lang="en-US" sz="1600" dirty="0">
                <a:solidFill>
                  <a:srgbClr val="FF0000"/>
                </a:solidFill>
              </a:rPr>
              <a:t> group</a:t>
            </a:r>
          </a:p>
        </p:txBody>
      </p:sp>
      <p:sp>
        <p:nvSpPr>
          <p:cNvPr id="5" name="Freeform: Shape 4">
            <a:extLst>
              <a:ext uri="{FF2B5EF4-FFF2-40B4-BE49-F238E27FC236}">
                <a16:creationId xmlns:a16="http://schemas.microsoft.com/office/drawing/2014/main" id="{762976DA-6162-4C3F-8ED8-158B6C174B9A}"/>
              </a:ext>
            </a:extLst>
          </p:cNvPr>
          <p:cNvSpPr/>
          <p:nvPr/>
        </p:nvSpPr>
        <p:spPr bwMode="auto">
          <a:xfrm>
            <a:off x="6239933" y="3293534"/>
            <a:ext cx="4334934" cy="2192867"/>
          </a:xfrm>
          <a:custGeom>
            <a:avLst/>
            <a:gdLst>
              <a:gd name="connsiteX0" fmla="*/ 0 w 4334934"/>
              <a:gd name="connsiteY0" fmla="*/ 25400 h 2192867"/>
              <a:gd name="connsiteX1" fmla="*/ 0 w 4334934"/>
              <a:gd name="connsiteY1" fmla="*/ 440267 h 2192867"/>
              <a:gd name="connsiteX2" fmla="*/ 762000 w 4334934"/>
              <a:gd name="connsiteY2" fmla="*/ 448734 h 2192867"/>
              <a:gd name="connsiteX3" fmla="*/ 541867 w 4334934"/>
              <a:gd name="connsiteY3" fmla="*/ 2184400 h 2192867"/>
              <a:gd name="connsiteX4" fmla="*/ 4318000 w 4334934"/>
              <a:gd name="connsiteY4" fmla="*/ 2192867 h 2192867"/>
              <a:gd name="connsiteX5" fmla="*/ 4334934 w 4334934"/>
              <a:gd name="connsiteY5" fmla="*/ 0 h 2192867"/>
              <a:gd name="connsiteX6" fmla="*/ 0 w 4334934"/>
              <a:gd name="connsiteY6" fmla="*/ 25400 h 219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4934" h="2192867">
                <a:moveTo>
                  <a:pt x="0" y="25400"/>
                </a:moveTo>
                <a:lnTo>
                  <a:pt x="0" y="440267"/>
                </a:lnTo>
                <a:lnTo>
                  <a:pt x="762000" y="448734"/>
                </a:lnTo>
                <a:lnTo>
                  <a:pt x="541867" y="2184400"/>
                </a:lnTo>
                <a:lnTo>
                  <a:pt x="4318000" y="2192867"/>
                </a:lnTo>
                <a:lnTo>
                  <a:pt x="4334934" y="0"/>
                </a:lnTo>
                <a:lnTo>
                  <a:pt x="0" y="25400"/>
                </a:lnTo>
                <a:close/>
              </a:path>
            </a:pathLst>
          </a:custGeom>
          <a:noFill/>
          <a:ln w="22225">
            <a:solidFill>
              <a:srgbClr val="FF0000"/>
            </a:solidFill>
            <a:prstDash val="dashDot"/>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16" name="Rectangle 15">
            <a:extLst>
              <a:ext uri="{FF2B5EF4-FFF2-40B4-BE49-F238E27FC236}">
                <a16:creationId xmlns:a16="http://schemas.microsoft.com/office/drawing/2014/main" id="{EABECD27-1856-4854-BBCC-8FD1817F1AAA}"/>
              </a:ext>
            </a:extLst>
          </p:cNvPr>
          <p:cNvSpPr/>
          <p:nvPr/>
        </p:nvSpPr>
        <p:spPr>
          <a:xfrm>
            <a:off x="8226293" y="2923001"/>
            <a:ext cx="653256" cy="338554"/>
          </a:xfrm>
          <a:prstGeom prst="rect">
            <a:avLst/>
          </a:prstGeom>
        </p:spPr>
        <p:txBody>
          <a:bodyPr wrap="none">
            <a:spAutoFit/>
          </a:bodyPr>
          <a:lstStyle/>
          <a:p>
            <a:r>
              <a:rPr lang="en-US" sz="1600" dirty="0">
                <a:solidFill>
                  <a:srgbClr val="FF0000"/>
                </a:solidFill>
              </a:rPr>
              <a:t>RSOH</a:t>
            </a:r>
          </a:p>
        </p:txBody>
      </p:sp>
    </p:spTree>
    <p:extLst>
      <p:ext uri="{BB962C8B-B14F-4D97-AF65-F5344CB8AC3E}">
        <p14:creationId xmlns:p14="http://schemas.microsoft.com/office/powerpoint/2010/main" val="869187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164" y="240207"/>
            <a:ext cx="9931400" cy="1107996"/>
          </a:xfrm>
        </p:spPr>
        <p:txBody>
          <a:bodyPr/>
          <a:lstStyle/>
          <a:p>
            <a:r>
              <a:rPr lang="en-US" sz="4000" dirty="0"/>
              <a:t>Preliminary results of enriched biotinylated peptides</a:t>
            </a:r>
          </a:p>
        </p:txBody>
      </p:sp>
      <p:sp>
        <p:nvSpPr>
          <p:cNvPr id="4" name="Slide Number Placeholder 3"/>
          <p:cNvSpPr>
            <a:spLocks noGrp="1"/>
          </p:cNvSpPr>
          <p:nvPr>
            <p:ph type="sldNum" sz="quarter" idx="11"/>
          </p:nvPr>
        </p:nvSpPr>
        <p:spPr/>
        <p:txBody>
          <a:bodyPr/>
          <a:lstStyle/>
          <a:p>
            <a:fld id="{C2F57CEB-4A7C-48FB-9511-9EEBCAD2F75F}" type="slidenum">
              <a:rPr lang="en-US" smtClean="0"/>
              <a:t>8</a:t>
            </a:fld>
            <a:endParaRPr lang="en-US"/>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0137" t="32482" r="42491"/>
          <a:stretch/>
        </p:blipFill>
        <p:spPr>
          <a:xfrm>
            <a:off x="744303" y="1679655"/>
            <a:ext cx="4651943" cy="5171243"/>
          </a:xfrm>
          <a:prstGeom prst="rect">
            <a:avLst/>
          </a:prstGeom>
        </p:spPr>
      </p:pic>
      <p:pic>
        <p:nvPicPr>
          <p:cNvPr id="10" name="Picture 9">
            <a:extLst>
              <a:ext uri="{FF2B5EF4-FFF2-40B4-BE49-F238E27FC236}">
                <a16:creationId xmlns:a16="http://schemas.microsoft.com/office/drawing/2014/main" id="{24D977B4-6D71-411C-A1B9-0A2B43D5FB9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161" t="32482"/>
          <a:stretch/>
        </p:blipFill>
        <p:spPr>
          <a:xfrm>
            <a:off x="6238427" y="1672553"/>
            <a:ext cx="4212521" cy="5178345"/>
          </a:xfrm>
          <a:prstGeom prst="rect">
            <a:avLst/>
          </a:prstGeom>
        </p:spPr>
      </p:pic>
      <p:sp>
        <p:nvSpPr>
          <p:cNvPr id="11" name="TextBox 10">
            <a:extLst>
              <a:ext uri="{FF2B5EF4-FFF2-40B4-BE49-F238E27FC236}">
                <a16:creationId xmlns:a16="http://schemas.microsoft.com/office/drawing/2014/main" id="{97935E60-F972-4FFE-8CCC-E3F78BB159EC}"/>
              </a:ext>
            </a:extLst>
          </p:cNvPr>
          <p:cNvSpPr txBox="1"/>
          <p:nvPr/>
        </p:nvSpPr>
        <p:spPr>
          <a:xfrm>
            <a:off x="1141435" y="1341101"/>
            <a:ext cx="3907223" cy="338554"/>
          </a:xfrm>
          <a:prstGeom prst="rect">
            <a:avLst/>
          </a:prstGeom>
          <a:noFill/>
        </p:spPr>
        <p:txBody>
          <a:bodyPr wrap="none" rtlCol="0">
            <a:spAutoFit/>
          </a:bodyPr>
          <a:lstStyle/>
          <a:p>
            <a:pPr algn="ctr"/>
            <a:r>
              <a:rPr lang="en-US" sz="1600" b="1" dirty="0">
                <a:solidFill>
                  <a:srgbClr val="FF0000"/>
                </a:solidFill>
              </a:rPr>
              <a:t>Precursor: 699.44 [Far-CAIL+2O+DTT+BM]</a:t>
            </a:r>
            <a:r>
              <a:rPr lang="en-US" sz="1600" b="1" baseline="30000" dirty="0">
                <a:solidFill>
                  <a:srgbClr val="FF0000"/>
                </a:solidFill>
              </a:rPr>
              <a:t>3+ </a:t>
            </a:r>
          </a:p>
        </p:txBody>
      </p:sp>
      <p:sp>
        <p:nvSpPr>
          <p:cNvPr id="12" name="TextBox 11">
            <a:extLst>
              <a:ext uri="{FF2B5EF4-FFF2-40B4-BE49-F238E27FC236}">
                <a16:creationId xmlns:a16="http://schemas.microsoft.com/office/drawing/2014/main" id="{9C8B0BB7-E510-4FC4-B0E2-7B35DA07A1BA}"/>
              </a:ext>
            </a:extLst>
          </p:cNvPr>
          <p:cNvSpPr txBox="1"/>
          <p:nvPr/>
        </p:nvSpPr>
        <p:spPr>
          <a:xfrm>
            <a:off x="6391076" y="1333999"/>
            <a:ext cx="3907223" cy="338554"/>
          </a:xfrm>
          <a:prstGeom prst="rect">
            <a:avLst/>
          </a:prstGeom>
          <a:noFill/>
        </p:spPr>
        <p:txBody>
          <a:bodyPr wrap="none" rtlCol="0">
            <a:spAutoFit/>
          </a:bodyPr>
          <a:lstStyle/>
          <a:p>
            <a:pPr algn="ctr"/>
            <a:r>
              <a:rPr lang="en-US" sz="1600" b="1">
                <a:solidFill>
                  <a:srgbClr val="FF0000"/>
                </a:solidFill>
              </a:rPr>
              <a:t>Precursor: 704.36 </a:t>
            </a:r>
            <a:r>
              <a:rPr lang="en-US" sz="1600" b="1" dirty="0">
                <a:solidFill>
                  <a:srgbClr val="FF0000"/>
                </a:solidFill>
              </a:rPr>
              <a:t>[Far-CAIL+3O+DTT+BM]</a:t>
            </a:r>
            <a:r>
              <a:rPr lang="en-US" sz="1600" b="1" baseline="30000" dirty="0">
                <a:solidFill>
                  <a:srgbClr val="FF0000"/>
                </a:solidFill>
              </a:rPr>
              <a:t>3+ </a:t>
            </a:r>
          </a:p>
        </p:txBody>
      </p:sp>
      <p:sp>
        <p:nvSpPr>
          <p:cNvPr id="21" name="TextBox 20">
            <a:extLst>
              <a:ext uri="{FF2B5EF4-FFF2-40B4-BE49-F238E27FC236}">
                <a16:creationId xmlns:a16="http://schemas.microsoft.com/office/drawing/2014/main" id="{DB7396D2-FFCA-4374-A47E-99F05F894A7C}"/>
              </a:ext>
            </a:extLst>
          </p:cNvPr>
          <p:cNvSpPr txBox="1"/>
          <p:nvPr/>
        </p:nvSpPr>
        <p:spPr>
          <a:xfrm>
            <a:off x="3210301" y="1835345"/>
            <a:ext cx="2830388" cy="646331"/>
          </a:xfrm>
          <a:prstGeom prst="rect">
            <a:avLst/>
          </a:prstGeom>
          <a:noFill/>
        </p:spPr>
        <p:txBody>
          <a:bodyPr wrap="square" rtlCol="0">
            <a:spAutoFit/>
          </a:bodyPr>
          <a:lstStyle/>
          <a:p>
            <a:pPr algn="ctr"/>
            <a:r>
              <a:rPr lang="en-US" sz="1200" b="1" dirty="0">
                <a:solidFill>
                  <a:schemeClr val="bg1"/>
                </a:solidFill>
              </a:rPr>
              <a:t>1457.88(Far-peptide) + </a:t>
            </a:r>
            <a:r>
              <a:rPr lang="en-US" sz="1200" b="1" dirty="0">
                <a:solidFill>
                  <a:srgbClr val="FF0000"/>
                </a:solidFill>
              </a:rPr>
              <a:t>31.99(2O) </a:t>
            </a:r>
            <a:r>
              <a:rPr lang="en-US" sz="1200" b="1" dirty="0">
                <a:solidFill>
                  <a:schemeClr val="bg1"/>
                </a:solidFill>
              </a:rPr>
              <a:t>+154.01(DTT)+451.19(BM) </a:t>
            </a:r>
          </a:p>
          <a:p>
            <a:pPr algn="ctr"/>
            <a:r>
              <a:rPr lang="en-US" sz="1200" b="1" dirty="0">
                <a:solidFill>
                  <a:schemeClr val="bg1"/>
                </a:solidFill>
              </a:rPr>
              <a:t>= 2095.07 Da</a:t>
            </a:r>
          </a:p>
        </p:txBody>
      </p:sp>
      <p:pic>
        <p:nvPicPr>
          <p:cNvPr id="24" name="Picture 23">
            <a:extLst>
              <a:ext uri="{FF2B5EF4-FFF2-40B4-BE49-F238E27FC236}">
                <a16:creationId xmlns:a16="http://schemas.microsoft.com/office/drawing/2014/main" id="{9DDC7DE5-B6E1-4F27-8A87-D2E6E87C4AFE}"/>
              </a:ext>
            </a:extLst>
          </p:cNvPr>
          <p:cNvPicPr>
            <a:picLocks noChangeAspect="1"/>
          </p:cNvPicPr>
          <p:nvPr/>
        </p:nvPicPr>
        <p:blipFill>
          <a:blip r:embed="rId4"/>
          <a:stretch>
            <a:fillRect/>
          </a:stretch>
        </p:blipFill>
        <p:spPr>
          <a:xfrm>
            <a:off x="4052482" y="2449097"/>
            <a:ext cx="1146026" cy="848639"/>
          </a:xfrm>
          <a:prstGeom prst="rect">
            <a:avLst/>
          </a:prstGeom>
        </p:spPr>
      </p:pic>
      <p:sp>
        <p:nvSpPr>
          <p:cNvPr id="25" name="TextBox 24">
            <a:extLst>
              <a:ext uri="{FF2B5EF4-FFF2-40B4-BE49-F238E27FC236}">
                <a16:creationId xmlns:a16="http://schemas.microsoft.com/office/drawing/2014/main" id="{C27934DE-1A44-477D-9DC5-60373EAEB99C}"/>
              </a:ext>
            </a:extLst>
          </p:cNvPr>
          <p:cNvSpPr txBox="1"/>
          <p:nvPr/>
        </p:nvSpPr>
        <p:spPr>
          <a:xfrm>
            <a:off x="9504282" y="1679655"/>
            <a:ext cx="2496564" cy="646331"/>
          </a:xfrm>
          <a:prstGeom prst="rect">
            <a:avLst/>
          </a:prstGeom>
          <a:noFill/>
        </p:spPr>
        <p:txBody>
          <a:bodyPr wrap="square" rtlCol="0">
            <a:spAutoFit/>
          </a:bodyPr>
          <a:lstStyle/>
          <a:p>
            <a:pPr algn="ctr"/>
            <a:r>
              <a:rPr lang="en-US" sz="1200" b="1" dirty="0">
                <a:solidFill>
                  <a:schemeClr val="bg1"/>
                </a:solidFill>
              </a:rPr>
              <a:t>1457.88(Far-peptide) + </a:t>
            </a:r>
            <a:r>
              <a:rPr lang="en-US" sz="1200" b="1" dirty="0">
                <a:solidFill>
                  <a:srgbClr val="FF0000"/>
                </a:solidFill>
              </a:rPr>
              <a:t>47.98(3O) </a:t>
            </a:r>
            <a:r>
              <a:rPr lang="en-US" sz="1200" b="1" dirty="0">
                <a:solidFill>
                  <a:schemeClr val="bg1"/>
                </a:solidFill>
              </a:rPr>
              <a:t>+ 154.01(DTT) + 451.19(BM) </a:t>
            </a:r>
          </a:p>
          <a:p>
            <a:pPr algn="ctr"/>
            <a:r>
              <a:rPr lang="en-US" sz="1200" b="1" dirty="0">
                <a:solidFill>
                  <a:schemeClr val="bg1"/>
                </a:solidFill>
              </a:rPr>
              <a:t>= 2111.06 Da</a:t>
            </a:r>
          </a:p>
        </p:txBody>
      </p:sp>
      <p:pic>
        <p:nvPicPr>
          <p:cNvPr id="27" name="Picture 26">
            <a:extLst>
              <a:ext uri="{FF2B5EF4-FFF2-40B4-BE49-F238E27FC236}">
                <a16:creationId xmlns:a16="http://schemas.microsoft.com/office/drawing/2014/main" id="{06D04D98-53B6-4DB2-9D39-810E3D3106C8}"/>
              </a:ext>
            </a:extLst>
          </p:cNvPr>
          <p:cNvPicPr>
            <a:picLocks noChangeAspect="1"/>
          </p:cNvPicPr>
          <p:nvPr/>
        </p:nvPicPr>
        <p:blipFill>
          <a:blip r:embed="rId5"/>
          <a:stretch>
            <a:fillRect/>
          </a:stretch>
        </p:blipFill>
        <p:spPr>
          <a:xfrm>
            <a:off x="10164106" y="2333088"/>
            <a:ext cx="1176915" cy="871513"/>
          </a:xfrm>
          <a:prstGeom prst="rect">
            <a:avLst/>
          </a:prstGeom>
        </p:spPr>
      </p:pic>
    </p:spTree>
    <p:extLst>
      <p:ext uri="{BB962C8B-B14F-4D97-AF65-F5344CB8AC3E}">
        <p14:creationId xmlns:p14="http://schemas.microsoft.com/office/powerpoint/2010/main" val="12061859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0E6014-8EF0-4A10-B737-C89E3E362451}"/>
              </a:ext>
            </a:extLst>
          </p:cNvPr>
          <p:cNvSpPr>
            <a:spLocks noGrp="1"/>
          </p:cNvSpPr>
          <p:nvPr>
            <p:ph type="body" sz="quarter" idx="10"/>
          </p:nvPr>
        </p:nvSpPr>
        <p:spPr>
          <a:xfrm>
            <a:off x="1870529" y="1295401"/>
            <a:ext cx="8523514" cy="5478423"/>
          </a:xfrm>
        </p:spPr>
        <p:txBody>
          <a:bodyPr/>
          <a:lstStyle/>
          <a:p>
            <a:r>
              <a:rPr lang="en-US" sz="2400" dirty="0"/>
              <a:t>1.  Optimization of derivatization</a:t>
            </a:r>
          </a:p>
          <a:p>
            <a:pPr lvl="1"/>
            <a:r>
              <a:rPr lang="en-US" sz="2000" dirty="0"/>
              <a:t>Reduce reaction steps by biotin-hydrazide</a:t>
            </a:r>
          </a:p>
          <a:p>
            <a:pPr lvl="1"/>
            <a:endParaRPr lang="en-US" sz="2000" dirty="0"/>
          </a:p>
          <a:p>
            <a:pPr lvl="1"/>
            <a:endParaRPr lang="en-US" sz="2000" dirty="0"/>
          </a:p>
          <a:p>
            <a:pPr lvl="1"/>
            <a:endParaRPr lang="en-US" sz="2000" dirty="0"/>
          </a:p>
          <a:p>
            <a:pPr marL="517525" lvl="1" indent="0">
              <a:buNone/>
            </a:pPr>
            <a:endParaRPr lang="en-US" sz="2000" dirty="0"/>
          </a:p>
          <a:p>
            <a:pPr marL="517525" lvl="1" indent="0">
              <a:buNone/>
            </a:pPr>
            <a:endParaRPr lang="en-US" sz="2000" dirty="0"/>
          </a:p>
          <a:p>
            <a:pPr marL="517525" lvl="1" indent="0">
              <a:buNone/>
            </a:pPr>
            <a:endParaRPr lang="en-US" sz="2000" dirty="0"/>
          </a:p>
          <a:p>
            <a:pPr marL="517525" lvl="1" indent="0">
              <a:buNone/>
            </a:pPr>
            <a:endParaRPr lang="en-US" sz="2000" dirty="0"/>
          </a:p>
          <a:p>
            <a:pPr marL="517525" lvl="1" indent="0">
              <a:buNone/>
            </a:pPr>
            <a:endParaRPr lang="en-US" sz="2000" dirty="0"/>
          </a:p>
          <a:p>
            <a:pPr marL="517525" lvl="1" indent="0">
              <a:buNone/>
            </a:pPr>
            <a:endParaRPr lang="en-US" sz="2000" dirty="0"/>
          </a:p>
          <a:p>
            <a:pPr marL="517525" lvl="1" indent="0">
              <a:buNone/>
            </a:pPr>
            <a:endParaRPr lang="en-US" sz="2000" dirty="0"/>
          </a:p>
          <a:p>
            <a:pPr marL="517525" lvl="1" indent="0">
              <a:buNone/>
            </a:pPr>
            <a:endParaRPr lang="en-US" sz="2000" dirty="0"/>
          </a:p>
          <a:p>
            <a:r>
              <a:rPr lang="en-US" sz="2400" dirty="0"/>
              <a:t>2 . Large-scale identification of </a:t>
            </a:r>
            <a:r>
              <a:rPr lang="en-US" sz="2400" dirty="0" err="1"/>
              <a:t>prenylated</a:t>
            </a:r>
            <a:r>
              <a:rPr lang="en-US" sz="2400" dirty="0"/>
              <a:t> proteins</a:t>
            </a:r>
          </a:p>
          <a:p>
            <a:pPr lvl="1"/>
            <a:r>
              <a:rPr lang="en-US" sz="2000" dirty="0"/>
              <a:t>Enrichment of KRAS (186 amino acids, ~21kDa) from protein mixture</a:t>
            </a:r>
          </a:p>
          <a:p>
            <a:pPr lvl="1"/>
            <a:r>
              <a:rPr lang="en-US" sz="2000" dirty="0"/>
              <a:t>Identify unknown </a:t>
            </a:r>
            <a:r>
              <a:rPr lang="en-US" sz="2000" dirty="0" err="1"/>
              <a:t>prenylated</a:t>
            </a:r>
            <a:r>
              <a:rPr lang="en-US" sz="2000" dirty="0"/>
              <a:t> targets from macrophage cell lysate</a:t>
            </a:r>
          </a:p>
        </p:txBody>
      </p:sp>
      <p:graphicFrame>
        <p:nvGraphicFramePr>
          <p:cNvPr id="7" name="Object 6"/>
          <p:cNvGraphicFramePr>
            <a:graphicFrameLocks noChangeAspect="1"/>
          </p:cNvGraphicFramePr>
          <p:nvPr>
            <p:extLst>
              <p:ext uri="{D42A27DB-BD31-4B8C-83A1-F6EECF244321}">
                <p14:modId xmlns:p14="http://schemas.microsoft.com/office/powerpoint/2010/main" val="1855412025"/>
              </p:ext>
            </p:extLst>
          </p:nvPr>
        </p:nvGraphicFramePr>
        <p:xfrm>
          <a:off x="3586098" y="2035460"/>
          <a:ext cx="3148013" cy="3279775"/>
        </p:xfrm>
        <a:graphic>
          <a:graphicData uri="http://schemas.openxmlformats.org/presentationml/2006/ole">
            <mc:AlternateContent xmlns:mc="http://schemas.openxmlformats.org/markup-compatibility/2006">
              <mc:Choice xmlns:v="urn:schemas-microsoft-com:vml" Requires="v">
                <p:oleObj spid="_x0000_s6187" name="CS ChemDraw Drawing" r:id="rId3" imgW="3038785" imgH="3162640" progId="ChemDraw.Document.6.0">
                  <p:embed/>
                </p:oleObj>
              </mc:Choice>
              <mc:Fallback>
                <p:oleObj name="CS ChemDraw Drawing" r:id="rId3" imgW="3038785" imgH="3162640" progId="ChemDraw.Document.6.0">
                  <p:embed/>
                  <p:pic>
                    <p:nvPicPr>
                      <p:cNvPr id="7" name="Object 6"/>
                      <p:cNvPicPr/>
                      <p:nvPr/>
                    </p:nvPicPr>
                    <p:blipFill>
                      <a:blip r:embed="rId4"/>
                      <a:stretch>
                        <a:fillRect/>
                      </a:stretch>
                    </p:blipFill>
                    <p:spPr>
                      <a:xfrm>
                        <a:off x="3586098" y="2035460"/>
                        <a:ext cx="3148013" cy="3279775"/>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FFBFD20-20FA-4F44-AC3E-5DD4642014D1}"/>
              </a:ext>
            </a:extLst>
          </p:cNvPr>
          <p:cNvSpPr>
            <a:spLocks noGrp="1"/>
          </p:cNvSpPr>
          <p:nvPr>
            <p:ph type="title"/>
          </p:nvPr>
        </p:nvSpPr>
        <p:spPr>
          <a:xfrm>
            <a:off x="1241446" y="269405"/>
            <a:ext cx="9935539" cy="1107996"/>
          </a:xfrm>
        </p:spPr>
        <p:txBody>
          <a:bodyPr/>
          <a:lstStyle/>
          <a:p>
            <a:r>
              <a:rPr lang="en-US" sz="4000" dirty="0"/>
              <a:t>Enrichment study of prenylated peptide and protein</a:t>
            </a:r>
          </a:p>
        </p:txBody>
      </p:sp>
      <p:sp>
        <p:nvSpPr>
          <p:cNvPr id="4" name="Slide Number Placeholder 3">
            <a:extLst>
              <a:ext uri="{FF2B5EF4-FFF2-40B4-BE49-F238E27FC236}">
                <a16:creationId xmlns:a16="http://schemas.microsoft.com/office/drawing/2014/main" id="{B6CB25DD-E064-4896-9283-29F58A7CD5D6}"/>
              </a:ext>
            </a:extLst>
          </p:cNvPr>
          <p:cNvSpPr>
            <a:spLocks noGrp="1"/>
          </p:cNvSpPr>
          <p:nvPr>
            <p:ph type="sldNum" sz="quarter" idx="11"/>
          </p:nvPr>
        </p:nvSpPr>
        <p:spPr/>
        <p:txBody>
          <a:bodyPr/>
          <a:lstStyle/>
          <a:p>
            <a:fld id="{C2F57CEB-4A7C-48FB-9511-9EEBCAD2F75F}" type="slidenum">
              <a:rPr lang="en-US" smtClean="0"/>
              <a:t>9</a:t>
            </a:fld>
            <a:endParaRPr lang="en-US"/>
          </a:p>
        </p:txBody>
      </p:sp>
      <p:sp>
        <p:nvSpPr>
          <p:cNvPr id="8" name="Oval 7"/>
          <p:cNvSpPr/>
          <p:nvPr/>
        </p:nvSpPr>
        <p:spPr bwMode="auto">
          <a:xfrm>
            <a:off x="5446205" y="4439828"/>
            <a:ext cx="982000" cy="998678"/>
          </a:xfrm>
          <a:prstGeom prst="ellipse">
            <a:avLst/>
          </a:prstGeom>
          <a:noFill/>
          <a:ln w="25400">
            <a:solidFill>
              <a:schemeClr val="accent1"/>
            </a:solidFill>
            <a:prstDash val="lgDash"/>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pic>
        <p:nvPicPr>
          <p:cNvPr id="9" name="Picture 8"/>
          <p:cNvPicPr>
            <a:picLocks noChangeAspect="1"/>
          </p:cNvPicPr>
          <p:nvPr/>
        </p:nvPicPr>
        <p:blipFill>
          <a:blip r:embed="rId5"/>
          <a:stretch>
            <a:fillRect/>
          </a:stretch>
        </p:blipFill>
        <p:spPr>
          <a:xfrm rot="6600000">
            <a:off x="6730917" y="4714858"/>
            <a:ext cx="209801" cy="719914"/>
          </a:xfrm>
          <a:prstGeom prst="rect">
            <a:avLst/>
          </a:prstGeom>
        </p:spPr>
      </p:pic>
      <p:sp>
        <p:nvSpPr>
          <p:cNvPr id="10" name="TextBox 9"/>
          <p:cNvSpPr txBox="1"/>
          <p:nvPr/>
        </p:nvSpPr>
        <p:spPr>
          <a:xfrm>
            <a:off x="7171844" y="5061250"/>
            <a:ext cx="1210460" cy="338554"/>
          </a:xfrm>
          <a:prstGeom prst="rect">
            <a:avLst/>
          </a:prstGeom>
          <a:noFill/>
        </p:spPr>
        <p:txBody>
          <a:bodyPr wrap="none" rtlCol="0">
            <a:spAutoFit/>
          </a:bodyPr>
          <a:lstStyle/>
          <a:p>
            <a:pPr algn="ctr"/>
            <a:r>
              <a:rPr lang="en-US" sz="1600" dirty="0">
                <a:solidFill>
                  <a:srgbClr val="FF0000"/>
                </a:solidFill>
              </a:rPr>
              <a:t>Biotin group</a:t>
            </a:r>
          </a:p>
        </p:txBody>
      </p:sp>
    </p:spTree>
    <p:extLst>
      <p:ext uri="{BB962C8B-B14F-4D97-AF65-F5344CB8AC3E}">
        <p14:creationId xmlns:p14="http://schemas.microsoft.com/office/powerpoint/2010/main" val="295714210"/>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with Blue Grid Segoe Template_TP10286790">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9628</TotalTime>
  <Words>1396</Words>
  <Application>Microsoft Office PowerPoint</Application>
  <PresentationFormat>Widescreen</PresentationFormat>
  <Paragraphs>209</Paragraphs>
  <Slides>25</Slides>
  <Notes>6</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25</vt:i4>
      </vt:variant>
    </vt:vector>
  </HeadingPairs>
  <TitlesOfParts>
    <vt:vector size="37" baseType="lpstr">
      <vt:lpstr>Segoe</vt:lpstr>
      <vt:lpstr>宋体</vt:lpstr>
      <vt:lpstr>等线</vt:lpstr>
      <vt:lpstr>Arial</vt:lpstr>
      <vt:lpstr>Calibri</vt:lpstr>
      <vt:lpstr>Calibri Light</vt:lpstr>
      <vt:lpstr>Times New Roman</vt:lpstr>
      <vt:lpstr>Verdana</vt:lpstr>
      <vt:lpstr>Wingdings</vt:lpstr>
      <vt:lpstr>Office Theme</vt:lpstr>
      <vt:lpstr>1_White with Blue Grid Segoe Template_TP10286790</vt:lpstr>
      <vt:lpstr>CS ChemDraw Drawing</vt:lpstr>
      <vt:lpstr>Status of research projects</vt:lpstr>
      <vt:lpstr>Identification and Enrichment Study of Farnesylated Peptides and Proteins</vt:lpstr>
      <vt:lpstr>Prenylation</vt:lpstr>
      <vt:lpstr>Ras lipidation pathway</vt:lpstr>
      <vt:lpstr>Method for prenylation identification</vt:lpstr>
      <vt:lpstr>Strategy for farnesyl peptide enrichment </vt:lpstr>
      <vt:lpstr>Biotinylation procedures</vt:lpstr>
      <vt:lpstr>Preliminary results of enriched biotinylated peptides</vt:lpstr>
      <vt:lpstr>Enrichment study of prenylated peptide and protein</vt:lpstr>
      <vt:lpstr>MS2 and MS3 of farnesylated REKKFFCAIL </vt:lpstr>
      <vt:lpstr>MS2 of farnesylated REKKFFCAIL </vt:lpstr>
      <vt:lpstr>MS2 of farnesylated KHSSGCAFL</vt:lpstr>
      <vt:lpstr>MS2 of farnesylated KHSSGCAFL</vt:lpstr>
      <vt:lpstr>KRas4b protein sequence</vt:lpstr>
      <vt:lpstr>Enrichment study of Kras 4b C-terminal peptide</vt:lpstr>
      <vt:lpstr>MS2 and MS3 of the non-enriched far-GK6</vt:lpstr>
      <vt:lpstr>MS2 and MS3 of the spiked and enriched far-GK6</vt:lpstr>
      <vt:lpstr>Efficiency of enrichment in far-GK6 identification</vt:lpstr>
      <vt:lpstr>Efficiency of enrichment in far-GK6 identification</vt:lpstr>
      <vt:lpstr>MS2 of the spiked and enriched far-GK6</vt:lpstr>
      <vt:lpstr>HFIP for protein enrichment</vt:lpstr>
      <vt:lpstr>Different washing solutions in HFIP enrichment</vt:lpstr>
      <vt:lpstr>Enrichment study of prenylated proteins in large-scale sample</vt:lpstr>
      <vt:lpstr>PowerPoint Presentation</vt:lpstr>
      <vt:lpstr>PowerPoint Presentation</vt:lpstr>
    </vt:vector>
  </TitlesOfParts>
  <Company>University of Texas at Arlington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epoKras GluC BH</dc:title>
  <dc:creator>msLab</dc:creator>
  <cp:lastModifiedBy>Zixiang Fang</cp:lastModifiedBy>
  <cp:revision>186</cp:revision>
  <dcterms:created xsi:type="dcterms:W3CDTF">2018-07-20T15:32:47Z</dcterms:created>
  <dcterms:modified xsi:type="dcterms:W3CDTF">2018-08-29T18:42:48Z</dcterms:modified>
</cp:coreProperties>
</file>